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58" r:id="rId3"/>
    <p:sldId id="257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>
        <p:scale>
          <a:sx n="118" d="100"/>
          <a:sy n="118" d="100"/>
        </p:scale>
        <p:origin x="-1434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068E-2"/>
          <c:y val="0.12128"/>
          <c:w val="0.96611000000000002"/>
          <c:h val="0.52073999999999998"/>
        </c:manualLayout>
      </c:layout>
      <c:bar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38296320"/>
        <c:axId val="132285184"/>
      </c:barChart>
      <c:catAx>
        <c:axId val="138296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cap="none" spc="0">
                <a:solidFill>
                  <a:schemeClr val="tx1"/>
                </a:solidFill>
                <a:latin typeface="Montserrat"/>
                <a:ea typeface="Arial"/>
                <a:cs typeface="Arial"/>
              </a:defRPr>
            </a:pPr>
            <a:endParaRPr lang="ru-RU"/>
          </a:p>
        </c:txPr>
        <c:crossAx val="132285184"/>
        <c:crosses val="autoZero"/>
        <c:auto val="1"/>
        <c:lblAlgn val="ctr"/>
        <c:lblOffset val="100"/>
        <c:noMultiLvlLbl val="0"/>
      </c:catAx>
      <c:valAx>
        <c:axId val="1322851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8296320"/>
        <c:crosses val="autoZero"/>
        <c:crossBetween val="between"/>
      </c:valAx>
      <c:spPr>
        <a:noFill/>
        <a:ln>
          <a:noFill/>
          <a:round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068E-2"/>
          <c:y val="0.12128"/>
          <c:w val="0.96611000000000002"/>
          <c:h val="0.52073999999999998"/>
        </c:manualLayout>
      </c:layout>
      <c:bar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43650176"/>
        <c:axId val="144028800"/>
      </c:barChart>
      <c:catAx>
        <c:axId val="143650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cap="none" spc="0">
                <a:solidFill>
                  <a:schemeClr val="tx1"/>
                </a:solidFill>
                <a:latin typeface="Montserrat"/>
                <a:ea typeface="Arial"/>
                <a:cs typeface="Arial"/>
              </a:defRPr>
            </a:pPr>
            <a:endParaRPr lang="ru-RU"/>
          </a:p>
        </c:txPr>
        <c:crossAx val="144028800"/>
        <c:crosses val="autoZero"/>
        <c:auto val="1"/>
        <c:lblAlgn val="ctr"/>
        <c:lblOffset val="100"/>
        <c:noMultiLvlLbl val="0"/>
      </c:catAx>
      <c:valAx>
        <c:axId val="1440288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43650176"/>
        <c:crosses val="autoZero"/>
        <c:crossBetween val="between"/>
      </c:valAx>
      <c:spPr>
        <a:noFill/>
        <a:ln>
          <a:noFill/>
          <a:round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068E-2"/>
          <c:y val="0.12128"/>
          <c:w val="0.96611000000000002"/>
          <c:h val="0.52073999999999998"/>
        </c:manualLayout>
      </c:layout>
      <c:bar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49594880"/>
        <c:axId val="149596416"/>
      </c:barChart>
      <c:catAx>
        <c:axId val="149594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cap="none" spc="0">
                <a:solidFill>
                  <a:schemeClr val="tx1"/>
                </a:solidFill>
                <a:latin typeface="Montserrat"/>
                <a:ea typeface="Arial"/>
                <a:cs typeface="Arial"/>
              </a:defRPr>
            </a:pPr>
            <a:endParaRPr lang="ru-RU"/>
          </a:p>
        </c:txPr>
        <c:crossAx val="149596416"/>
        <c:crosses val="autoZero"/>
        <c:auto val="1"/>
        <c:lblAlgn val="ctr"/>
        <c:lblOffset val="100"/>
        <c:noMultiLvlLbl val="0"/>
      </c:catAx>
      <c:valAx>
        <c:axId val="1495964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49594880"/>
        <c:crosses val="autoZero"/>
        <c:crossBetween val="between"/>
      </c:valAx>
      <c:spPr>
        <a:noFill/>
        <a:ln>
          <a:noFill/>
          <a:round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068E-2"/>
          <c:y val="0.12128"/>
          <c:w val="0.96611000000000002"/>
          <c:h val="0.52073999999999998"/>
        </c:manualLayout>
      </c:layout>
      <c:bar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67625472"/>
        <c:axId val="167627008"/>
      </c:barChart>
      <c:catAx>
        <c:axId val="167625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cap="none" spc="0">
                <a:solidFill>
                  <a:schemeClr val="tx1"/>
                </a:solidFill>
                <a:latin typeface="Montserrat"/>
                <a:ea typeface="Arial"/>
                <a:cs typeface="Arial"/>
              </a:defRPr>
            </a:pPr>
            <a:endParaRPr lang="ru-RU"/>
          </a:p>
        </c:txPr>
        <c:crossAx val="167627008"/>
        <c:crosses val="autoZero"/>
        <c:auto val="1"/>
        <c:lblAlgn val="ctr"/>
        <c:lblOffset val="100"/>
        <c:noMultiLvlLbl val="0"/>
      </c:catAx>
      <c:valAx>
        <c:axId val="1676270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7625472"/>
        <c:crosses val="autoZero"/>
        <c:crossBetween val="between"/>
      </c:valAx>
      <c:spPr>
        <a:noFill/>
        <a:ln>
          <a:noFill/>
          <a:round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969B11-379F-41CB-8368-6D412E21CE7B}" type="doc">
      <dgm:prSet loTypeId="urn:microsoft.com/office/officeart/2008/layout/VerticalCurvedList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7159DED4-6899-42E8-83DA-56241DB8C4B2}">
      <dgm:prSet phldrT="[Текст]" custT="1"/>
      <dgm:spPr>
        <a:solidFill>
          <a:srgbClr val="9EC4E6"/>
        </a:solidFill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600" b="1" dirty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Получение специальности, востребованной на </a:t>
          </a:r>
          <a:r>
            <a:rPr lang="ru-RU" sz="1600" b="1" dirty="0" smtClean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рынке труда</a:t>
          </a:r>
          <a:endParaRPr lang="ru-RU" sz="1600" b="1" dirty="0">
            <a:solidFill>
              <a:schemeClr val="tx1"/>
            </a:solidFill>
            <a:effectLst/>
          </a:endParaRPr>
        </a:p>
      </dgm:t>
    </dgm:pt>
    <dgm:pt modelId="{5762047E-CEA4-4308-A314-B8E12325FE6A}" type="parTrans" cxnId="{E7991EED-3780-48C7-B9CA-F4825E9502CE}">
      <dgm:prSet/>
      <dgm:spPr/>
      <dgm:t>
        <a:bodyPr/>
        <a:lstStyle/>
        <a:p>
          <a:endParaRPr lang="ru-RU"/>
        </a:p>
      </dgm:t>
    </dgm:pt>
    <dgm:pt modelId="{4F8DD542-FF44-4B34-B822-D87B5A519C20}" type="sibTrans" cxnId="{E7991EED-3780-48C7-B9CA-F4825E9502CE}">
      <dgm:prSet/>
      <dgm:spPr/>
      <dgm:t>
        <a:bodyPr/>
        <a:lstStyle/>
        <a:p>
          <a:endParaRPr lang="ru-RU"/>
        </a:p>
      </dgm:t>
    </dgm:pt>
    <dgm:pt modelId="{A1F5233D-832D-49F3-A074-319BA4AA5C46}">
      <dgm:prSet phldrT="[Текст]" custT="1"/>
      <dgm:spPr>
        <a:solidFill>
          <a:srgbClr val="85DBDB"/>
        </a:solidFill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Обучение </a:t>
          </a:r>
          <a:r>
            <a:rPr lang="ru-RU" sz="1600" b="1" dirty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за счет средств </a:t>
          </a:r>
          <a:r>
            <a:rPr lang="ru-RU" sz="1600" b="1" dirty="0" smtClean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краевого бюджета</a:t>
          </a:r>
          <a:endParaRPr lang="ru-RU" sz="1600" b="1" dirty="0">
            <a:solidFill>
              <a:schemeClr val="tx1"/>
            </a:solidFill>
            <a:effectLst/>
          </a:endParaRPr>
        </a:p>
      </dgm:t>
    </dgm:pt>
    <dgm:pt modelId="{6AD0F2E0-CD95-4217-AA67-E635714F5A3F}" type="parTrans" cxnId="{4D9E342E-91AC-4672-8B92-3919BDC54A51}">
      <dgm:prSet/>
      <dgm:spPr/>
      <dgm:t>
        <a:bodyPr/>
        <a:lstStyle/>
        <a:p>
          <a:endParaRPr lang="ru-RU"/>
        </a:p>
      </dgm:t>
    </dgm:pt>
    <dgm:pt modelId="{5C6B40F5-0C9B-4F8E-B8C9-93BEA85C6299}" type="sibTrans" cxnId="{4D9E342E-91AC-4672-8B92-3919BDC54A51}">
      <dgm:prSet/>
      <dgm:spPr/>
      <dgm:t>
        <a:bodyPr/>
        <a:lstStyle/>
        <a:p>
          <a:endParaRPr lang="ru-RU"/>
        </a:p>
      </dgm:t>
    </dgm:pt>
    <dgm:pt modelId="{D514E86A-B292-4504-8DA9-E621F381C08D}">
      <dgm:prSet phldrT="[Текст]" custT="1"/>
      <dgm:spPr>
        <a:solidFill>
          <a:srgbClr val="9DDFC0"/>
        </a:solidFill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>
            <a:spcAft>
              <a:spcPts val="0"/>
            </a:spcAft>
          </a:pPr>
          <a:r>
            <a:rPr lang="ru-RU" sz="1600" b="1" dirty="0" smtClean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Меры поддержки (дополнительная стипендия от Минздрава 10 тыс. рублей в год)</a:t>
          </a:r>
          <a:endParaRPr lang="ru-RU" sz="1600" b="1" dirty="0">
            <a:solidFill>
              <a:schemeClr val="tx1"/>
            </a:solidFill>
            <a:effectLst/>
          </a:endParaRPr>
        </a:p>
      </dgm:t>
    </dgm:pt>
    <dgm:pt modelId="{27696C16-7712-414D-941C-8636D86D1F6C}" type="parTrans" cxnId="{0AFB6AE4-DC59-424C-AAEA-EB3B55733B02}">
      <dgm:prSet/>
      <dgm:spPr/>
      <dgm:t>
        <a:bodyPr/>
        <a:lstStyle/>
        <a:p>
          <a:endParaRPr lang="ru-RU"/>
        </a:p>
      </dgm:t>
    </dgm:pt>
    <dgm:pt modelId="{5A202DD0-FF78-4DCB-B67B-DCB87E49ECAE}" type="sibTrans" cxnId="{0AFB6AE4-DC59-424C-AAEA-EB3B55733B02}">
      <dgm:prSet/>
      <dgm:spPr/>
      <dgm:t>
        <a:bodyPr/>
        <a:lstStyle/>
        <a:p>
          <a:endParaRPr lang="ru-RU"/>
        </a:p>
      </dgm:t>
    </dgm:pt>
    <dgm:pt modelId="{D8F49D7B-07BF-4408-A27C-0056F5BCD1A9}">
      <dgm:prSet custT="1"/>
      <dgm:spPr>
        <a:solidFill>
          <a:srgbClr val="9DDBA1"/>
        </a:solidFill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indent="0" algn="just"/>
          <a:r>
            <a:rPr lang="ru-RU" sz="1600" b="1" dirty="0" smtClean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Возможность осваивать дополнительные профессиональные программы профессиональной переподготовки параллельно с получением среднего профессионального образования </a:t>
          </a:r>
          <a:endParaRPr lang="ru-RU" sz="1600" b="1" dirty="0">
            <a:solidFill>
              <a:schemeClr val="tx1"/>
            </a:solidFill>
            <a:effectLst/>
          </a:endParaRPr>
        </a:p>
      </dgm:t>
    </dgm:pt>
    <dgm:pt modelId="{06177868-A25C-4160-985F-F9E40341BB87}" type="parTrans" cxnId="{90C5AB83-523C-4248-A886-1E35C9BF4ED0}">
      <dgm:prSet/>
      <dgm:spPr/>
      <dgm:t>
        <a:bodyPr/>
        <a:lstStyle/>
        <a:p>
          <a:endParaRPr lang="ru-RU"/>
        </a:p>
      </dgm:t>
    </dgm:pt>
    <dgm:pt modelId="{263974A5-4487-4CF3-9A7C-51BF7B089EBF}" type="sibTrans" cxnId="{90C5AB83-523C-4248-A886-1E35C9BF4ED0}">
      <dgm:prSet/>
      <dgm:spPr/>
      <dgm:t>
        <a:bodyPr/>
        <a:lstStyle/>
        <a:p>
          <a:endParaRPr lang="ru-RU"/>
        </a:p>
      </dgm:t>
    </dgm:pt>
    <dgm:pt modelId="{D4588D89-5EC0-42EF-8088-9694AF4D931B}">
      <dgm:prSet custT="1"/>
      <dgm:spPr>
        <a:solidFill>
          <a:srgbClr val="B2D69A"/>
        </a:solidFill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r>
            <a:rPr lang="ru-RU" sz="1600" b="1" dirty="0" smtClean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Возможность прохождения практики у будущего работодателя</a:t>
          </a:r>
          <a:endParaRPr lang="ru-RU" sz="1600" b="1" dirty="0">
            <a:solidFill>
              <a:schemeClr val="tx1"/>
            </a:solidFill>
            <a:effectLst/>
          </a:endParaRPr>
        </a:p>
      </dgm:t>
    </dgm:pt>
    <dgm:pt modelId="{9F318479-1795-41C8-8527-6CDD43D8E464}" type="parTrans" cxnId="{5BB099B2-E811-4C6C-A787-C5C0DE449D59}">
      <dgm:prSet/>
      <dgm:spPr/>
      <dgm:t>
        <a:bodyPr/>
        <a:lstStyle/>
        <a:p>
          <a:endParaRPr lang="ru-RU"/>
        </a:p>
      </dgm:t>
    </dgm:pt>
    <dgm:pt modelId="{1F39D522-AC94-4FF0-A697-CEEF2575AD11}" type="sibTrans" cxnId="{5BB099B2-E811-4C6C-A787-C5C0DE449D59}">
      <dgm:prSet/>
      <dgm:spPr/>
      <dgm:t>
        <a:bodyPr/>
        <a:lstStyle/>
        <a:p>
          <a:endParaRPr lang="ru-RU"/>
        </a:p>
      </dgm:t>
    </dgm:pt>
    <dgm:pt modelId="{05C3447A-FC4F-44A7-8D23-F6722F661C2D}">
      <dgm:prSet custT="1"/>
      <dgm:spPr>
        <a:solidFill>
          <a:srgbClr val="B2D69A"/>
        </a:solidFill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 Наличие наставника от медицинской организации во время обучения, быстрая адаптация в коллективе</a:t>
          </a:r>
          <a:endParaRPr lang="ru-RU" sz="1600" b="1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0136CEA7-9BDA-41B5-8232-38ED886000FE}" type="sibTrans" cxnId="{669A2BE9-4D19-4F2A-A392-31C19DF7B4CC}">
      <dgm:prSet/>
      <dgm:spPr/>
      <dgm:t>
        <a:bodyPr/>
        <a:lstStyle/>
        <a:p>
          <a:endParaRPr lang="ru-RU"/>
        </a:p>
      </dgm:t>
    </dgm:pt>
    <dgm:pt modelId="{724B41D7-B922-4692-BC0F-5B5E51A0ABE5}" type="parTrans" cxnId="{669A2BE9-4D19-4F2A-A392-31C19DF7B4CC}">
      <dgm:prSet/>
      <dgm:spPr/>
      <dgm:t>
        <a:bodyPr/>
        <a:lstStyle/>
        <a:p>
          <a:endParaRPr lang="ru-RU"/>
        </a:p>
      </dgm:t>
    </dgm:pt>
    <dgm:pt modelId="{BA6BF3A0-6C62-42C9-AA61-C20007A040C8}">
      <dgm:prSet custT="1"/>
      <dgm:spPr>
        <a:solidFill>
          <a:srgbClr val="B2D69A"/>
        </a:solidFill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/>
          <a:r>
            <a:rPr lang="ru-RU" sz="1600" b="1" dirty="0" smtClean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Гарантия трудоустройства!!!</a:t>
          </a:r>
          <a:endParaRPr lang="ru-RU" sz="1600" b="1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65526A4C-4006-4071-A667-347ECF8B409B}" type="sibTrans" cxnId="{EB4A514A-AD49-4C12-AAA7-1B360CF536AD}">
      <dgm:prSet/>
      <dgm:spPr/>
      <dgm:t>
        <a:bodyPr/>
        <a:lstStyle/>
        <a:p>
          <a:endParaRPr lang="ru-RU"/>
        </a:p>
      </dgm:t>
    </dgm:pt>
    <dgm:pt modelId="{05FCDF44-3EC9-4FEF-9E31-EDC9CC7CE2C0}" type="parTrans" cxnId="{EB4A514A-AD49-4C12-AAA7-1B360CF536AD}">
      <dgm:prSet/>
      <dgm:spPr/>
      <dgm:t>
        <a:bodyPr/>
        <a:lstStyle/>
        <a:p>
          <a:endParaRPr lang="ru-RU"/>
        </a:p>
      </dgm:t>
    </dgm:pt>
    <dgm:pt modelId="{1FC9409C-9459-4E68-B3B9-9A14EC15B71A}" type="pres">
      <dgm:prSet presAssocID="{70969B11-379F-41CB-8368-6D412E21CE7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AC27F53E-A48E-44CF-A73A-093159FBD414}" type="pres">
      <dgm:prSet presAssocID="{70969B11-379F-41CB-8368-6D412E21CE7B}" presName="Name1" presStyleCnt="0"/>
      <dgm:spPr/>
    </dgm:pt>
    <dgm:pt modelId="{80F3C421-266E-4B99-BF37-8F720C5E6514}" type="pres">
      <dgm:prSet presAssocID="{70969B11-379F-41CB-8368-6D412E21CE7B}" presName="cycle" presStyleCnt="0"/>
      <dgm:spPr/>
    </dgm:pt>
    <dgm:pt modelId="{BE4BBAC4-2495-4C48-A29D-DE8D967F3655}" type="pres">
      <dgm:prSet presAssocID="{70969B11-379F-41CB-8368-6D412E21CE7B}" presName="srcNode" presStyleLbl="node1" presStyleIdx="0" presStyleCnt="7"/>
      <dgm:spPr/>
    </dgm:pt>
    <dgm:pt modelId="{88D33732-9609-4A0D-AA9D-33288FB99850}" type="pres">
      <dgm:prSet presAssocID="{70969B11-379F-41CB-8368-6D412E21CE7B}" presName="conn" presStyleLbl="parChTrans1D2" presStyleIdx="0" presStyleCnt="1" custLinFactNeighborX="-2134" custLinFactNeighborY="-2683"/>
      <dgm:spPr/>
      <dgm:t>
        <a:bodyPr/>
        <a:lstStyle/>
        <a:p>
          <a:endParaRPr lang="ru-RU"/>
        </a:p>
      </dgm:t>
    </dgm:pt>
    <dgm:pt modelId="{FC3354DE-BF54-43D9-B2BA-DEC131148654}" type="pres">
      <dgm:prSet presAssocID="{70969B11-379F-41CB-8368-6D412E21CE7B}" presName="extraNode" presStyleLbl="node1" presStyleIdx="0" presStyleCnt="7"/>
      <dgm:spPr/>
    </dgm:pt>
    <dgm:pt modelId="{FF93D91D-58EF-401B-B43D-5634D7F05E3E}" type="pres">
      <dgm:prSet presAssocID="{70969B11-379F-41CB-8368-6D412E21CE7B}" presName="dstNode" presStyleLbl="node1" presStyleIdx="0" presStyleCnt="7"/>
      <dgm:spPr/>
    </dgm:pt>
    <dgm:pt modelId="{6673E651-5E84-49F3-AE5C-6705AE82EE06}" type="pres">
      <dgm:prSet presAssocID="{7159DED4-6899-42E8-83DA-56241DB8C4B2}" presName="text_1" presStyleLbl="node1" presStyleIdx="0" presStyleCnt="7" custScaleY="120906" custLinFactNeighborX="462" custLinFactNeighborY="-387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E52C3F-C973-4E4B-9711-EC0FE6138036}" type="pres">
      <dgm:prSet presAssocID="{7159DED4-6899-42E8-83DA-56241DB8C4B2}" presName="accent_1" presStyleCnt="0"/>
      <dgm:spPr/>
    </dgm:pt>
    <dgm:pt modelId="{8C7B4CEA-5A9D-4594-9DB8-6F070CD7C779}" type="pres">
      <dgm:prSet presAssocID="{7159DED4-6899-42E8-83DA-56241DB8C4B2}" presName="accentRepeatNode" presStyleLbl="solidFgAcc1" presStyleIdx="0" presStyleCnt="7" custFlipVert="0" custFlipHor="1" custScaleX="9677" custScaleY="5609" custLinFactNeighborX="3561" custLinFactNeighborY="-8980"/>
      <dgm:spPr>
        <a:solidFill>
          <a:schemeClr val="bg1"/>
        </a:solidFill>
        <a:ln>
          <a:noFill/>
        </a:ln>
      </dgm:spPr>
    </dgm:pt>
    <dgm:pt modelId="{3AA66DE0-6A32-416B-91A5-066FBD463C47}" type="pres">
      <dgm:prSet presAssocID="{A1F5233D-832D-49F3-A074-319BA4AA5C46}" presName="text_2" presStyleLbl="node1" presStyleIdx="1" presStyleCnt="7" custScaleX="102955" custScaleY="116178" custLinFactNeighborX="966" custLinFactNeighborY="-364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6998A0-AA1A-4DF8-A37A-1C2D3756A74B}" type="pres">
      <dgm:prSet presAssocID="{A1F5233D-832D-49F3-A074-319BA4AA5C46}" presName="accent_2" presStyleCnt="0"/>
      <dgm:spPr/>
    </dgm:pt>
    <dgm:pt modelId="{EBF7E8BC-FE05-4CF3-AE9C-FEC53C51EA78}" type="pres">
      <dgm:prSet presAssocID="{A1F5233D-832D-49F3-A074-319BA4AA5C46}" presName="accentRepeatNode" presStyleLbl="solidFgAcc1" presStyleIdx="1" presStyleCnt="7" custFlipVert="1" custScaleX="6226" custScaleY="5609"/>
      <dgm:spPr>
        <a:noFill/>
        <a:ln>
          <a:noFill/>
        </a:ln>
      </dgm:spPr>
    </dgm:pt>
    <dgm:pt modelId="{7BD384ED-504F-404D-9B54-8B76DA309393}" type="pres">
      <dgm:prSet presAssocID="{D514E86A-B292-4504-8DA9-E621F381C08D}" presName="text_3" presStyleLbl="node1" presStyleIdx="2" presStyleCnt="7" custScaleX="101760" custScaleY="120396" custLinFactNeighborX="559" custLinFactNeighborY="-422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4EB4CF-50D3-47F7-B676-FAC4FCB05C15}" type="pres">
      <dgm:prSet presAssocID="{D514E86A-B292-4504-8DA9-E621F381C08D}" presName="accent_3" presStyleCnt="0"/>
      <dgm:spPr/>
    </dgm:pt>
    <dgm:pt modelId="{D379A8AC-62B8-48FB-B5B2-C538F1CE78FC}" type="pres">
      <dgm:prSet presAssocID="{D514E86A-B292-4504-8DA9-E621F381C08D}" presName="accentRepeatNode" presStyleLbl="solidFgAcc1" presStyleIdx="2" presStyleCnt="7" custFlipVert="0" custFlipHor="1" custScaleX="5609" custScaleY="5609"/>
      <dgm:spPr/>
    </dgm:pt>
    <dgm:pt modelId="{F8FD27E7-E0AF-46AB-B77F-88301DDF8757}" type="pres">
      <dgm:prSet presAssocID="{D8F49D7B-07BF-4408-A27C-0056F5BCD1A9}" presName="text_4" presStyleLbl="node1" presStyleIdx="3" presStyleCnt="7" custScaleX="102578" custScaleY="142582" custLinFactNeighborX="-1" custLinFactNeighborY="-391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461D8E-B41B-47F8-BD3E-48D77EF71CEF}" type="pres">
      <dgm:prSet presAssocID="{D8F49D7B-07BF-4408-A27C-0056F5BCD1A9}" presName="accent_4" presStyleCnt="0"/>
      <dgm:spPr/>
    </dgm:pt>
    <dgm:pt modelId="{199B8317-A514-4802-88AD-30B272355B96}" type="pres">
      <dgm:prSet presAssocID="{D8F49D7B-07BF-4408-A27C-0056F5BCD1A9}" presName="accentRepeatNode" presStyleLbl="solidFgAcc1" presStyleIdx="3" presStyleCnt="7" custFlipVert="1" custFlipHor="0" custScaleX="5609" custScaleY="5609"/>
      <dgm:spPr/>
    </dgm:pt>
    <dgm:pt modelId="{2BDFEB90-AD34-4C4E-BD7A-18CEE101184E}" type="pres">
      <dgm:prSet presAssocID="{D4588D89-5EC0-42EF-8088-9694AF4D931B}" presName="text_5" presStyleLbl="node1" presStyleIdx="4" presStyleCnt="7" custScaleY="118182" custLinFactNeighborX="1560" custLinFactNeighborY="-173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08CC74-5B21-4D44-B10B-4A68D90323CF}" type="pres">
      <dgm:prSet presAssocID="{D4588D89-5EC0-42EF-8088-9694AF4D931B}" presName="accent_5" presStyleCnt="0"/>
      <dgm:spPr/>
    </dgm:pt>
    <dgm:pt modelId="{8466AF4E-A9F8-49BB-86CB-DE9AD60D3CFB}" type="pres">
      <dgm:prSet presAssocID="{D4588D89-5EC0-42EF-8088-9694AF4D931B}" presName="accentRepeatNode" presStyleLbl="solidFgAcc1" presStyleIdx="4" presStyleCnt="7" custFlipVert="0" custFlipHor="1" custScaleX="5609" custScaleY="5609"/>
      <dgm:spPr/>
    </dgm:pt>
    <dgm:pt modelId="{37DD0F45-FAE6-4A01-979D-E5BE75F57C30}" type="pres">
      <dgm:prSet presAssocID="{05C3447A-FC4F-44A7-8D23-F6722F661C2D}" presName="text_6" presStyleLbl="node1" presStyleIdx="5" presStyleCnt="7" custLinFactNeighborX="1304" custLinFactNeighborY="-101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EFA001-74DF-417D-B0FC-425E63073884}" type="pres">
      <dgm:prSet presAssocID="{05C3447A-FC4F-44A7-8D23-F6722F661C2D}" presName="accent_6" presStyleCnt="0"/>
      <dgm:spPr/>
    </dgm:pt>
    <dgm:pt modelId="{709C5EAE-4FD4-43FA-9BCE-22D47809FF15}" type="pres">
      <dgm:prSet presAssocID="{05C3447A-FC4F-44A7-8D23-F6722F661C2D}" presName="accentRepeatNode" presStyleLbl="solidFgAcc1" presStyleIdx="5" presStyleCnt="7"/>
      <dgm:spPr/>
      <dgm:t>
        <a:bodyPr/>
        <a:lstStyle/>
        <a:p>
          <a:endParaRPr lang="ru-RU"/>
        </a:p>
      </dgm:t>
    </dgm:pt>
    <dgm:pt modelId="{102526A5-C4D9-4BC3-A7E4-E3A575109107}" type="pres">
      <dgm:prSet presAssocID="{BA6BF3A0-6C62-42C9-AA61-C20007A040C8}" presName="text_7" presStyleLbl="node1" presStyleIdx="6" presStyleCnt="7" custLinFactNeighborX="590" custLinFactNeighborY="-44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CB5449-9BA1-4786-8B81-DA3542AE0CB6}" type="pres">
      <dgm:prSet presAssocID="{BA6BF3A0-6C62-42C9-AA61-C20007A040C8}" presName="accent_7" presStyleCnt="0"/>
      <dgm:spPr/>
    </dgm:pt>
    <dgm:pt modelId="{C7043256-0E6D-4322-9511-1C8279B707BE}" type="pres">
      <dgm:prSet presAssocID="{BA6BF3A0-6C62-42C9-AA61-C20007A040C8}" presName="accentRepeatNode" presStyleLbl="solidFgAcc1" presStyleIdx="6" presStyleCnt="7"/>
      <dgm:spPr/>
    </dgm:pt>
  </dgm:ptLst>
  <dgm:cxnLst>
    <dgm:cxn modelId="{6AAA7234-49B9-43A8-A01E-2294874FC57F}" type="presOf" srcId="{7159DED4-6899-42E8-83DA-56241DB8C4B2}" destId="{6673E651-5E84-49F3-AE5C-6705AE82EE06}" srcOrd="0" destOrd="0" presId="urn:microsoft.com/office/officeart/2008/layout/VerticalCurvedList"/>
    <dgm:cxn modelId="{5BB099B2-E811-4C6C-A787-C5C0DE449D59}" srcId="{70969B11-379F-41CB-8368-6D412E21CE7B}" destId="{D4588D89-5EC0-42EF-8088-9694AF4D931B}" srcOrd="4" destOrd="0" parTransId="{9F318479-1795-41C8-8527-6CDD43D8E464}" sibTransId="{1F39D522-AC94-4FF0-A697-CEEF2575AD11}"/>
    <dgm:cxn modelId="{2B677871-A6A7-4A2E-92A6-95F4816B6380}" type="presOf" srcId="{70969B11-379F-41CB-8368-6D412E21CE7B}" destId="{1FC9409C-9459-4E68-B3B9-9A14EC15B71A}" srcOrd="0" destOrd="0" presId="urn:microsoft.com/office/officeart/2008/layout/VerticalCurvedList"/>
    <dgm:cxn modelId="{4A7B40F0-842A-40BD-B77D-40DC0149D185}" type="presOf" srcId="{D4588D89-5EC0-42EF-8088-9694AF4D931B}" destId="{2BDFEB90-AD34-4C4E-BD7A-18CEE101184E}" srcOrd="0" destOrd="0" presId="urn:microsoft.com/office/officeart/2008/layout/VerticalCurvedList"/>
    <dgm:cxn modelId="{5043FA65-B78C-4C29-974E-BA5D425CF154}" type="presOf" srcId="{D8F49D7B-07BF-4408-A27C-0056F5BCD1A9}" destId="{F8FD27E7-E0AF-46AB-B77F-88301DDF8757}" srcOrd="0" destOrd="0" presId="urn:microsoft.com/office/officeart/2008/layout/VerticalCurvedList"/>
    <dgm:cxn modelId="{E7991EED-3780-48C7-B9CA-F4825E9502CE}" srcId="{70969B11-379F-41CB-8368-6D412E21CE7B}" destId="{7159DED4-6899-42E8-83DA-56241DB8C4B2}" srcOrd="0" destOrd="0" parTransId="{5762047E-CEA4-4308-A314-B8E12325FE6A}" sibTransId="{4F8DD542-FF44-4B34-B822-D87B5A519C20}"/>
    <dgm:cxn modelId="{4D9E342E-91AC-4672-8B92-3919BDC54A51}" srcId="{70969B11-379F-41CB-8368-6D412E21CE7B}" destId="{A1F5233D-832D-49F3-A074-319BA4AA5C46}" srcOrd="1" destOrd="0" parTransId="{6AD0F2E0-CD95-4217-AA67-E635714F5A3F}" sibTransId="{5C6B40F5-0C9B-4F8E-B8C9-93BEA85C6299}"/>
    <dgm:cxn modelId="{0F8C83E4-312E-43CD-B05B-21BBCF650B2C}" type="presOf" srcId="{4F8DD542-FF44-4B34-B822-D87B5A519C20}" destId="{88D33732-9609-4A0D-AA9D-33288FB99850}" srcOrd="0" destOrd="0" presId="urn:microsoft.com/office/officeart/2008/layout/VerticalCurvedList"/>
    <dgm:cxn modelId="{90C5AB83-523C-4248-A886-1E35C9BF4ED0}" srcId="{70969B11-379F-41CB-8368-6D412E21CE7B}" destId="{D8F49D7B-07BF-4408-A27C-0056F5BCD1A9}" srcOrd="3" destOrd="0" parTransId="{06177868-A25C-4160-985F-F9E40341BB87}" sibTransId="{263974A5-4487-4CF3-9A7C-51BF7B089EBF}"/>
    <dgm:cxn modelId="{AB6C7BD8-4609-4D35-862E-F84805B8F0C3}" type="presOf" srcId="{05C3447A-FC4F-44A7-8D23-F6722F661C2D}" destId="{37DD0F45-FAE6-4A01-979D-E5BE75F57C30}" srcOrd="0" destOrd="0" presId="urn:microsoft.com/office/officeart/2008/layout/VerticalCurvedList"/>
    <dgm:cxn modelId="{0AFB6AE4-DC59-424C-AAEA-EB3B55733B02}" srcId="{70969B11-379F-41CB-8368-6D412E21CE7B}" destId="{D514E86A-B292-4504-8DA9-E621F381C08D}" srcOrd="2" destOrd="0" parTransId="{27696C16-7712-414D-941C-8636D86D1F6C}" sibTransId="{5A202DD0-FF78-4DCB-B67B-DCB87E49ECAE}"/>
    <dgm:cxn modelId="{B9E452E6-BF04-4793-B4A7-12CD033A3B0F}" type="presOf" srcId="{A1F5233D-832D-49F3-A074-319BA4AA5C46}" destId="{3AA66DE0-6A32-416B-91A5-066FBD463C47}" srcOrd="0" destOrd="0" presId="urn:microsoft.com/office/officeart/2008/layout/VerticalCurvedList"/>
    <dgm:cxn modelId="{877E55CD-1FF9-4908-9FB5-C647273F0DCC}" type="presOf" srcId="{BA6BF3A0-6C62-42C9-AA61-C20007A040C8}" destId="{102526A5-C4D9-4BC3-A7E4-E3A575109107}" srcOrd="0" destOrd="0" presId="urn:microsoft.com/office/officeart/2008/layout/VerticalCurvedList"/>
    <dgm:cxn modelId="{8D6F166D-252F-489F-AF0C-50831081BF79}" type="presOf" srcId="{D514E86A-B292-4504-8DA9-E621F381C08D}" destId="{7BD384ED-504F-404D-9B54-8B76DA309393}" srcOrd="0" destOrd="0" presId="urn:microsoft.com/office/officeart/2008/layout/VerticalCurvedList"/>
    <dgm:cxn modelId="{EB4A514A-AD49-4C12-AAA7-1B360CF536AD}" srcId="{70969B11-379F-41CB-8368-6D412E21CE7B}" destId="{BA6BF3A0-6C62-42C9-AA61-C20007A040C8}" srcOrd="6" destOrd="0" parTransId="{05FCDF44-3EC9-4FEF-9E31-EDC9CC7CE2C0}" sibTransId="{65526A4C-4006-4071-A667-347ECF8B409B}"/>
    <dgm:cxn modelId="{669A2BE9-4D19-4F2A-A392-31C19DF7B4CC}" srcId="{70969B11-379F-41CB-8368-6D412E21CE7B}" destId="{05C3447A-FC4F-44A7-8D23-F6722F661C2D}" srcOrd="5" destOrd="0" parTransId="{724B41D7-B922-4692-BC0F-5B5E51A0ABE5}" sibTransId="{0136CEA7-9BDA-41B5-8232-38ED886000FE}"/>
    <dgm:cxn modelId="{4FDDD003-BA81-4D18-AD8C-19CFE299862C}" type="presParOf" srcId="{1FC9409C-9459-4E68-B3B9-9A14EC15B71A}" destId="{AC27F53E-A48E-44CF-A73A-093159FBD414}" srcOrd="0" destOrd="0" presId="urn:microsoft.com/office/officeart/2008/layout/VerticalCurvedList"/>
    <dgm:cxn modelId="{1C95B423-C84C-48F9-8CE0-86983A9032B7}" type="presParOf" srcId="{AC27F53E-A48E-44CF-A73A-093159FBD414}" destId="{80F3C421-266E-4B99-BF37-8F720C5E6514}" srcOrd="0" destOrd="0" presId="urn:microsoft.com/office/officeart/2008/layout/VerticalCurvedList"/>
    <dgm:cxn modelId="{AAE96CD1-3386-4B39-A6CE-09C1F8A80769}" type="presParOf" srcId="{80F3C421-266E-4B99-BF37-8F720C5E6514}" destId="{BE4BBAC4-2495-4C48-A29D-DE8D967F3655}" srcOrd="0" destOrd="0" presId="urn:microsoft.com/office/officeart/2008/layout/VerticalCurvedList"/>
    <dgm:cxn modelId="{F73964CE-8FE3-40F3-851B-D4F15BDC430E}" type="presParOf" srcId="{80F3C421-266E-4B99-BF37-8F720C5E6514}" destId="{88D33732-9609-4A0D-AA9D-33288FB99850}" srcOrd="1" destOrd="0" presId="urn:microsoft.com/office/officeart/2008/layout/VerticalCurvedList"/>
    <dgm:cxn modelId="{7E66B17B-2DE2-4BEE-9A8E-EE06E50435D9}" type="presParOf" srcId="{80F3C421-266E-4B99-BF37-8F720C5E6514}" destId="{FC3354DE-BF54-43D9-B2BA-DEC131148654}" srcOrd="2" destOrd="0" presId="urn:microsoft.com/office/officeart/2008/layout/VerticalCurvedList"/>
    <dgm:cxn modelId="{B300108D-F03D-4186-A7E7-FD9668910EA9}" type="presParOf" srcId="{80F3C421-266E-4B99-BF37-8F720C5E6514}" destId="{FF93D91D-58EF-401B-B43D-5634D7F05E3E}" srcOrd="3" destOrd="0" presId="urn:microsoft.com/office/officeart/2008/layout/VerticalCurvedList"/>
    <dgm:cxn modelId="{5A5A603A-C576-4BFD-9FD6-8BFBE0026EE5}" type="presParOf" srcId="{AC27F53E-A48E-44CF-A73A-093159FBD414}" destId="{6673E651-5E84-49F3-AE5C-6705AE82EE06}" srcOrd="1" destOrd="0" presId="urn:microsoft.com/office/officeart/2008/layout/VerticalCurvedList"/>
    <dgm:cxn modelId="{731D8A73-BC79-417C-A16D-D3EB44826576}" type="presParOf" srcId="{AC27F53E-A48E-44CF-A73A-093159FBD414}" destId="{FAE52C3F-C973-4E4B-9711-EC0FE6138036}" srcOrd="2" destOrd="0" presId="urn:microsoft.com/office/officeart/2008/layout/VerticalCurvedList"/>
    <dgm:cxn modelId="{CF378F08-C03F-4FFD-9A76-1D48D73A8B95}" type="presParOf" srcId="{FAE52C3F-C973-4E4B-9711-EC0FE6138036}" destId="{8C7B4CEA-5A9D-4594-9DB8-6F070CD7C779}" srcOrd="0" destOrd="0" presId="urn:microsoft.com/office/officeart/2008/layout/VerticalCurvedList"/>
    <dgm:cxn modelId="{1C3D38B0-D865-4320-B53C-47FFED4F32C6}" type="presParOf" srcId="{AC27F53E-A48E-44CF-A73A-093159FBD414}" destId="{3AA66DE0-6A32-416B-91A5-066FBD463C47}" srcOrd="3" destOrd="0" presId="urn:microsoft.com/office/officeart/2008/layout/VerticalCurvedList"/>
    <dgm:cxn modelId="{F8B071F5-2F72-4C66-9CDD-5062D3BA3236}" type="presParOf" srcId="{AC27F53E-A48E-44CF-A73A-093159FBD414}" destId="{216998A0-AA1A-4DF8-A37A-1C2D3756A74B}" srcOrd="4" destOrd="0" presId="urn:microsoft.com/office/officeart/2008/layout/VerticalCurvedList"/>
    <dgm:cxn modelId="{D96A0995-D655-4E40-AD00-AD3B412FC638}" type="presParOf" srcId="{216998A0-AA1A-4DF8-A37A-1C2D3756A74B}" destId="{EBF7E8BC-FE05-4CF3-AE9C-FEC53C51EA78}" srcOrd="0" destOrd="0" presId="urn:microsoft.com/office/officeart/2008/layout/VerticalCurvedList"/>
    <dgm:cxn modelId="{F9FBE73B-0433-410C-AAEB-8A6BFAE37F01}" type="presParOf" srcId="{AC27F53E-A48E-44CF-A73A-093159FBD414}" destId="{7BD384ED-504F-404D-9B54-8B76DA309393}" srcOrd="5" destOrd="0" presId="urn:microsoft.com/office/officeart/2008/layout/VerticalCurvedList"/>
    <dgm:cxn modelId="{52A2CCBA-C7B3-4408-962E-F590E3CC91C7}" type="presParOf" srcId="{AC27F53E-A48E-44CF-A73A-093159FBD414}" destId="{864EB4CF-50D3-47F7-B676-FAC4FCB05C15}" srcOrd="6" destOrd="0" presId="urn:microsoft.com/office/officeart/2008/layout/VerticalCurvedList"/>
    <dgm:cxn modelId="{B37C8215-7A91-444B-9414-75C61A27EBED}" type="presParOf" srcId="{864EB4CF-50D3-47F7-B676-FAC4FCB05C15}" destId="{D379A8AC-62B8-48FB-B5B2-C538F1CE78FC}" srcOrd="0" destOrd="0" presId="urn:microsoft.com/office/officeart/2008/layout/VerticalCurvedList"/>
    <dgm:cxn modelId="{D831CC22-DBAB-44CC-B95D-A67EEDE3BAAF}" type="presParOf" srcId="{AC27F53E-A48E-44CF-A73A-093159FBD414}" destId="{F8FD27E7-E0AF-46AB-B77F-88301DDF8757}" srcOrd="7" destOrd="0" presId="urn:microsoft.com/office/officeart/2008/layout/VerticalCurvedList"/>
    <dgm:cxn modelId="{9E1B9B5A-234B-428A-917D-94BEEBEF5B87}" type="presParOf" srcId="{AC27F53E-A48E-44CF-A73A-093159FBD414}" destId="{CD461D8E-B41B-47F8-BD3E-48D77EF71CEF}" srcOrd="8" destOrd="0" presId="urn:microsoft.com/office/officeart/2008/layout/VerticalCurvedList"/>
    <dgm:cxn modelId="{22A4243F-7384-489F-A8C6-97C6567518F4}" type="presParOf" srcId="{CD461D8E-B41B-47F8-BD3E-48D77EF71CEF}" destId="{199B8317-A514-4802-88AD-30B272355B96}" srcOrd="0" destOrd="0" presId="urn:microsoft.com/office/officeart/2008/layout/VerticalCurvedList"/>
    <dgm:cxn modelId="{3A466CA6-ECEC-4169-8C24-F4701D61D4D1}" type="presParOf" srcId="{AC27F53E-A48E-44CF-A73A-093159FBD414}" destId="{2BDFEB90-AD34-4C4E-BD7A-18CEE101184E}" srcOrd="9" destOrd="0" presId="urn:microsoft.com/office/officeart/2008/layout/VerticalCurvedList"/>
    <dgm:cxn modelId="{033D552A-F0AB-412C-87A4-7733BC7DF45B}" type="presParOf" srcId="{AC27F53E-A48E-44CF-A73A-093159FBD414}" destId="{5208CC74-5B21-4D44-B10B-4A68D90323CF}" srcOrd="10" destOrd="0" presId="urn:microsoft.com/office/officeart/2008/layout/VerticalCurvedList"/>
    <dgm:cxn modelId="{40C37301-8A3B-41B8-88CE-5528C1B7DABC}" type="presParOf" srcId="{5208CC74-5B21-4D44-B10B-4A68D90323CF}" destId="{8466AF4E-A9F8-49BB-86CB-DE9AD60D3CFB}" srcOrd="0" destOrd="0" presId="urn:microsoft.com/office/officeart/2008/layout/VerticalCurvedList"/>
    <dgm:cxn modelId="{772F8EF2-597E-4A71-93FD-A28C5310C14B}" type="presParOf" srcId="{AC27F53E-A48E-44CF-A73A-093159FBD414}" destId="{37DD0F45-FAE6-4A01-979D-E5BE75F57C30}" srcOrd="11" destOrd="0" presId="urn:microsoft.com/office/officeart/2008/layout/VerticalCurvedList"/>
    <dgm:cxn modelId="{38A32522-9612-42B1-9864-A5C2BC435331}" type="presParOf" srcId="{AC27F53E-A48E-44CF-A73A-093159FBD414}" destId="{1DEFA001-74DF-417D-B0FC-425E63073884}" srcOrd="12" destOrd="0" presId="urn:microsoft.com/office/officeart/2008/layout/VerticalCurvedList"/>
    <dgm:cxn modelId="{58943FEA-0F83-4B09-A1FF-6FFA3ADBA9BD}" type="presParOf" srcId="{1DEFA001-74DF-417D-B0FC-425E63073884}" destId="{709C5EAE-4FD4-43FA-9BCE-22D47809FF15}" srcOrd="0" destOrd="0" presId="urn:microsoft.com/office/officeart/2008/layout/VerticalCurvedList"/>
    <dgm:cxn modelId="{6DD2BCBE-B5AC-4F75-8FA7-B6A4F1903BDA}" type="presParOf" srcId="{AC27F53E-A48E-44CF-A73A-093159FBD414}" destId="{102526A5-C4D9-4BC3-A7E4-E3A575109107}" srcOrd="13" destOrd="0" presId="urn:microsoft.com/office/officeart/2008/layout/VerticalCurvedList"/>
    <dgm:cxn modelId="{12E3786F-8106-4576-909A-C2517AB2A7F2}" type="presParOf" srcId="{AC27F53E-A48E-44CF-A73A-093159FBD414}" destId="{C0CB5449-9BA1-4786-8B81-DA3542AE0CB6}" srcOrd="14" destOrd="0" presId="urn:microsoft.com/office/officeart/2008/layout/VerticalCurvedList"/>
    <dgm:cxn modelId="{C70F8EFE-7133-4C68-B2C2-EBDA886274D0}" type="presParOf" srcId="{C0CB5449-9BA1-4786-8B81-DA3542AE0CB6}" destId="{C7043256-0E6D-4322-9511-1C8279B707B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33C6A8-871F-45BD-B1B4-69D50B73CCE5}" type="doc">
      <dgm:prSet loTypeId="urn:microsoft.com/office/officeart/2005/8/layout/process1" loCatId="process" qsTypeId="urn:microsoft.com/office/officeart/2005/8/quickstyle/3d3" qsCatId="3D" csTypeId="urn:microsoft.com/office/officeart/2005/8/colors/accent5_2" csCatId="accent5" phldr="1"/>
      <dgm:spPr/>
    </dgm:pt>
    <dgm:pt modelId="{904C8BB8-636C-4F39-9DB5-33309C80B0EA}">
      <dgm:prSet phldrT="[Текст]" custT="1"/>
      <dgm:spPr>
        <a:gradFill rotWithShape="0">
          <a:gsLst>
            <a:gs pos="5000">
              <a:schemeClr val="accent2">
                <a:lumMod val="0"/>
                <a:lumOff val="100000"/>
              </a:schemeClr>
            </a:gs>
            <a:gs pos="17000">
              <a:srgbClr val="6DEFD9"/>
            </a:gs>
            <a:gs pos="45000">
              <a:srgbClr val="C1DEED"/>
            </a:gs>
          </a:gsLst>
          <a:lin ang="18000000" scaled="0"/>
        </a:gradFill>
      </dgm:spPr>
      <dgm:t>
        <a:bodyPr/>
        <a:lstStyle/>
        <a:p>
          <a:pPr>
            <a:spcAft>
              <a:spcPts val="0"/>
            </a:spcAft>
          </a:pPr>
          <a:r>
            <a:rPr lang="ru-RU" sz="1800" b="1" dirty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Гражданин, </a:t>
          </a:r>
        </a:p>
        <a:p>
          <a:pPr>
            <a:spcAft>
              <a:spcPts val="0"/>
            </a:spcAft>
          </a:pPr>
          <a:r>
            <a:rPr lang="ru-RU" sz="1800" b="1" dirty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не исполнивший обязательств по освоению образовательной программы, трудоустройству, отработки </a:t>
          </a:r>
        </a:p>
        <a:p>
          <a:pPr>
            <a:spcAft>
              <a:spcPts val="0"/>
            </a:spcAft>
          </a:pPr>
          <a:r>
            <a:rPr lang="ru-RU" sz="1800" b="1" dirty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не менее 3 лет</a:t>
          </a:r>
        </a:p>
      </dgm:t>
    </dgm:pt>
    <dgm:pt modelId="{AF85D7A6-2F38-461B-83DC-6F76A7651455}" type="parTrans" cxnId="{3362FEA9-5590-4DD5-88DD-CFAE67D361AE}">
      <dgm:prSet/>
      <dgm:spPr/>
      <dgm:t>
        <a:bodyPr/>
        <a:lstStyle/>
        <a:p>
          <a:endParaRPr lang="ru-RU"/>
        </a:p>
      </dgm:t>
    </dgm:pt>
    <dgm:pt modelId="{4A0FA468-16CB-4106-843A-72947433AEA6}" type="sibTrans" cxnId="{3362FEA9-5590-4DD5-88DD-CFAE67D361AE}">
      <dgm:prSet/>
      <dgm:spPr/>
      <dgm:t>
        <a:bodyPr/>
        <a:lstStyle/>
        <a:p>
          <a:endParaRPr lang="ru-RU"/>
        </a:p>
      </dgm:t>
    </dgm:pt>
    <dgm:pt modelId="{55907776-B929-416B-AA65-33B5107E9FC9}">
      <dgm:prSet phldrT="[Текст]" custT="1"/>
      <dgm:spPr>
        <a:gradFill rotWithShape="0">
          <a:gsLst>
            <a:gs pos="0">
              <a:srgbClr val="B0BADE"/>
            </a:gs>
            <a:gs pos="35000">
              <a:srgbClr val="8AFED7">
                <a:alpha val="49804"/>
              </a:srgbClr>
            </a:gs>
            <a:gs pos="58000">
              <a:srgbClr val="3CECFE">
                <a:alpha val="67843"/>
              </a:srgbClr>
            </a:gs>
            <a:gs pos="100000">
              <a:srgbClr val="3489B5"/>
            </a:gs>
          </a:gsLst>
          <a:lin ang="18000000" scaled="0"/>
        </a:gradFill>
      </dgm:spPr>
      <dgm:t>
        <a:bodyPr/>
        <a:lstStyle/>
        <a:p>
          <a:r>
            <a:rPr lang="ru-RU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Заказчик целевого обучения</a:t>
          </a:r>
        </a:p>
      </dgm:t>
    </dgm:pt>
    <dgm:pt modelId="{2994C3AE-7DFA-4BD7-AA66-D38F836A2BCF}" type="parTrans" cxnId="{151F85B5-3424-4E0E-BF01-78D630E259A4}">
      <dgm:prSet/>
      <dgm:spPr/>
      <dgm:t>
        <a:bodyPr/>
        <a:lstStyle/>
        <a:p>
          <a:endParaRPr lang="ru-RU"/>
        </a:p>
      </dgm:t>
    </dgm:pt>
    <dgm:pt modelId="{A0E5109A-AB5A-4369-95A9-63AB7B05E678}" type="sibTrans" cxnId="{151F85B5-3424-4E0E-BF01-78D630E259A4}">
      <dgm:prSet/>
      <dgm:spPr/>
      <dgm:t>
        <a:bodyPr/>
        <a:lstStyle/>
        <a:p>
          <a:endParaRPr lang="ru-RU"/>
        </a:p>
      </dgm:t>
    </dgm:pt>
    <dgm:pt modelId="{6A382870-55BD-4832-A84B-D13CD8BCBCD2}">
      <dgm:prSet phldrT="[Текст]" custT="1"/>
      <dgm:spPr>
        <a:gradFill rotWithShape="0">
          <a:gsLst>
            <a:gs pos="0">
              <a:schemeClr val="accent2">
                <a:lumMod val="60000"/>
                <a:lumOff val="40000"/>
              </a:schemeClr>
            </a:gs>
            <a:gs pos="16000">
              <a:srgbClr val="A4FAE6">
                <a:alpha val="49804"/>
              </a:srgbClr>
            </a:gs>
            <a:gs pos="68000">
              <a:srgbClr val="7AF1FE">
                <a:alpha val="67843"/>
              </a:srgbClr>
            </a:gs>
            <a:gs pos="100000">
              <a:srgbClr val="3DEFEB"/>
            </a:gs>
          </a:gsLst>
          <a:lin ang="18000000" scaled="0"/>
        </a:gradFill>
      </dgm:spPr>
      <dgm:t>
        <a:bodyPr/>
        <a:lstStyle/>
        <a:p>
          <a:r>
            <a:rPr lang="ru-RU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Компенсирует расходы на меры материальной поддержки</a:t>
          </a:r>
        </a:p>
      </dgm:t>
    </dgm:pt>
    <dgm:pt modelId="{C13AFBDE-50BC-41FD-B20D-9439272BDE0C}" type="sibTrans" cxnId="{E96CFE95-5945-44AE-928B-88386A74EA6A}">
      <dgm:prSet/>
      <dgm:spPr/>
      <dgm:t>
        <a:bodyPr/>
        <a:lstStyle/>
        <a:p>
          <a:endParaRPr lang="ru-RU"/>
        </a:p>
      </dgm:t>
    </dgm:pt>
    <dgm:pt modelId="{98DFBDC8-6B9A-448C-B509-53C63D7A7AEE}" type="parTrans" cxnId="{E96CFE95-5945-44AE-928B-88386A74EA6A}">
      <dgm:prSet/>
      <dgm:spPr/>
      <dgm:t>
        <a:bodyPr/>
        <a:lstStyle/>
        <a:p>
          <a:endParaRPr lang="ru-RU"/>
        </a:p>
      </dgm:t>
    </dgm:pt>
    <dgm:pt modelId="{9304439F-F52D-4801-B419-F5263E5C48CE}" type="pres">
      <dgm:prSet presAssocID="{3033C6A8-871F-45BD-B1B4-69D50B73CCE5}" presName="Name0" presStyleCnt="0">
        <dgm:presLayoutVars>
          <dgm:dir/>
          <dgm:resizeHandles val="exact"/>
        </dgm:presLayoutVars>
      </dgm:prSet>
      <dgm:spPr/>
    </dgm:pt>
    <dgm:pt modelId="{F4A09769-8BFB-4869-ADC1-FFDBAA735BDE}" type="pres">
      <dgm:prSet presAssocID="{904C8BB8-636C-4F39-9DB5-33309C80B0EA}" presName="node" presStyleLbl="node1" presStyleIdx="0" presStyleCnt="3" custScaleX="111603" custLinFactNeighborX="96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FD150E-7119-4123-9C5A-FE029CFDFC42}" type="pres">
      <dgm:prSet presAssocID="{4A0FA468-16CB-4106-843A-72947433AEA6}" presName="sibTrans" presStyleLbl="sibTrans2D1" presStyleIdx="0" presStyleCnt="2"/>
      <dgm:spPr/>
      <dgm:t>
        <a:bodyPr/>
        <a:lstStyle/>
        <a:p>
          <a:endParaRPr lang="ru-RU"/>
        </a:p>
      </dgm:t>
    </dgm:pt>
    <dgm:pt modelId="{5376A674-029F-474F-B3FD-123FBE140AC0}" type="pres">
      <dgm:prSet presAssocID="{4A0FA468-16CB-4106-843A-72947433AEA6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316B9777-1D35-44C3-A4C2-E521A6C61F7F}" type="pres">
      <dgm:prSet presAssocID="{6A382870-55BD-4832-A84B-D13CD8BCBCD2}" presName="node" presStyleLbl="node1" presStyleIdx="1" presStyleCnt="3" custLinFactNeighborX="0" custLinFactNeighborY="38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1BA8AA-E056-4129-9C90-48BC4048715D}" type="pres">
      <dgm:prSet presAssocID="{C13AFBDE-50BC-41FD-B20D-9439272BDE0C}" presName="sibTrans" presStyleLbl="sibTrans2D1" presStyleIdx="1" presStyleCnt="2"/>
      <dgm:spPr/>
      <dgm:t>
        <a:bodyPr/>
        <a:lstStyle/>
        <a:p>
          <a:endParaRPr lang="ru-RU"/>
        </a:p>
      </dgm:t>
    </dgm:pt>
    <dgm:pt modelId="{02D194CA-19AF-4961-9D01-52F6F3A62037}" type="pres">
      <dgm:prSet presAssocID="{C13AFBDE-50BC-41FD-B20D-9439272BDE0C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440CD9D0-7C7E-4B6B-ABB6-1CF2AC708AE0}" type="pres">
      <dgm:prSet presAssocID="{55907776-B929-416B-AA65-33B5107E9FC9}" presName="node" presStyleLbl="node1" presStyleIdx="2" presStyleCnt="3" custScaleY="57904" custLinFactNeighborX="-1198" custLinFactNeighborY="-50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1F85B5-3424-4E0E-BF01-78D630E259A4}" srcId="{3033C6A8-871F-45BD-B1B4-69D50B73CCE5}" destId="{55907776-B929-416B-AA65-33B5107E9FC9}" srcOrd="2" destOrd="0" parTransId="{2994C3AE-7DFA-4BD7-AA66-D38F836A2BCF}" sibTransId="{A0E5109A-AB5A-4369-95A9-63AB7B05E678}"/>
    <dgm:cxn modelId="{F5E1A76B-7D2C-4E64-971E-B3499214171F}" type="presOf" srcId="{C13AFBDE-50BC-41FD-B20D-9439272BDE0C}" destId="{02D194CA-19AF-4961-9D01-52F6F3A62037}" srcOrd="1" destOrd="0" presId="urn:microsoft.com/office/officeart/2005/8/layout/process1"/>
    <dgm:cxn modelId="{AED9C66B-44C3-43A9-8C20-54D083A05E3A}" type="presOf" srcId="{904C8BB8-636C-4F39-9DB5-33309C80B0EA}" destId="{F4A09769-8BFB-4869-ADC1-FFDBAA735BDE}" srcOrd="0" destOrd="0" presId="urn:microsoft.com/office/officeart/2005/8/layout/process1"/>
    <dgm:cxn modelId="{BA37F3D6-8230-44F1-8344-DD556A6F0E31}" type="presOf" srcId="{6A382870-55BD-4832-A84B-D13CD8BCBCD2}" destId="{316B9777-1D35-44C3-A4C2-E521A6C61F7F}" srcOrd="0" destOrd="0" presId="urn:microsoft.com/office/officeart/2005/8/layout/process1"/>
    <dgm:cxn modelId="{E96CFE95-5945-44AE-928B-88386A74EA6A}" srcId="{3033C6A8-871F-45BD-B1B4-69D50B73CCE5}" destId="{6A382870-55BD-4832-A84B-D13CD8BCBCD2}" srcOrd="1" destOrd="0" parTransId="{98DFBDC8-6B9A-448C-B509-53C63D7A7AEE}" sibTransId="{C13AFBDE-50BC-41FD-B20D-9439272BDE0C}"/>
    <dgm:cxn modelId="{FDC470EF-0A07-440A-B913-94E9C6F557C6}" type="presOf" srcId="{55907776-B929-416B-AA65-33B5107E9FC9}" destId="{440CD9D0-7C7E-4B6B-ABB6-1CF2AC708AE0}" srcOrd="0" destOrd="0" presId="urn:microsoft.com/office/officeart/2005/8/layout/process1"/>
    <dgm:cxn modelId="{346415AA-9283-4B64-B3B2-B0FF895746D4}" type="presOf" srcId="{C13AFBDE-50BC-41FD-B20D-9439272BDE0C}" destId="{5A1BA8AA-E056-4129-9C90-48BC4048715D}" srcOrd="0" destOrd="0" presId="urn:microsoft.com/office/officeart/2005/8/layout/process1"/>
    <dgm:cxn modelId="{D5A02129-30FC-4711-9BED-6D8B5B07F45D}" type="presOf" srcId="{3033C6A8-871F-45BD-B1B4-69D50B73CCE5}" destId="{9304439F-F52D-4801-B419-F5263E5C48CE}" srcOrd="0" destOrd="0" presId="urn:microsoft.com/office/officeart/2005/8/layout/process1"/>
    <dgm:cxn modelId="{3362FEA9-5590-4DD5-88DD-CFAE67D361AE}" srcId="{3033C6A8-871F-45BD-B1B4-69D50B73CCE5}" destId="{904C8BB8-636C-4F39-9DB5-33309C80B0EA}" srcOrd="0" destOrd="0" parTransId="{AF85D7A6-2F38-461B-83DC-6F76A7651455}" sibTransId="{4A0FA468-16CB-4106-843A-72947433AEA6}"/>
    <dgm:cxn modelId="{0C4F45A9-AA8D-44B6-9C16-A68105B30025}" type="presOf" srcId="{4A0FA468-16CB-4106-843A-72947433AEA6}" destId="{5376A674-029F-474F-B3FD-123FBE140AC0}" srcOrd="1" destOrd="0" presId="urn:microsoft.com/office/officeart/2005/8/layout/process1"/>
    <dgm:cxn modelId="{17E9520C-4DD3-4E76-9DB6-2BCCDF9D32C7}" type="presOf" srcId="{4A0FA468-16CB-4106-843A-72947433AEA6}" destId="{2BFD150E-7119-4123-9C5A-FE029CFDFC42}" srcOrd="0" destOrd="0" presId="urn:microsoft.com/office/officeart/2005/8/layout/process1"/>
    <dgm:cxn modelId="{46840F7E-7C58-4B78-9219-1440E69AD03A}" type="presParOf" srcId="{9304439F-F52D-4801-B419-F5263E5C48CE}" destId="{F4A09769-8BFB-4869-ADC1-FFDBAA735BDE}" srcOrd="0" destOrd="0" presId="urn:microsoft.com/office/officeart/2005/8/layout/process1"/>
    <dgm:cxn modelId="{62726D0A-0045-4386-A69A-469A6DA1D4A8}" type="presParOf" srcId="{9304439F-F52D-4801-B419-F5263E5C48CE}" destId="{2BFD150E-7119-4123-9C5A-FE029CFDFC42}" srcOrd="1" destOrd="0" presId="urn:microsoft.com/office/officeart/2005/8/layout/process1"/>
    <dgm:cxn modelId="{9E7C0E72-3AF2-4355-BC3F-96FEE2D4B32E}" type="presParOf" srcId="{2BFD150E-7119-4123-9C5A-FE029CFDFC42}" destId="{5376A674-029F-474F-B3FD-123FBE140AC0}" srcOrd="0" destOrd="0" presId="urn:microsoft.com/office/officeart/2005/8/layout/process1"/>
    <dgm:cxn modelId="{6E02B3F3-EAED-45FD-99B1-EC3D7CE63203}" type="presParOf" srcId="{9304439F-F52D-4801-B419-F5263E5C48CE}" destId="{316B9777-1D35-44C3-A4C2-E521A6C61F7F}" srcOrd="2" destOrd="0" presId="urn:microsoft.com/office/officeart/2005/8/layout/process1"/>
    <dgm:cxn modelId="{4BE19474-BAC9-4B02-AC54-7BFC7099EA2E}" type="presParOf" srcId="{9304439F-F52D-4801-B419-F5263E5C48CE}" destId="{5A1BA8AA-E056-4129-9C90-48BC4048715D}" srcOrd="3" destOrd="0" presId="urn:microsoft.com/office/officeart/2005/8/layout/process1"/>
    <dgm:cxn modelId="{37B7B5B2-9B96-425E-A823-589FBC2373DE}" type="presParOf" srcId="{5A1BA8AA-E056-4129-9C90-48BC4048715D}" destId="{02D194CA-19AF-4961-9D01-52F6F3A62037}" srcOrd="0" destOrd="0" presId="urn:microsoft.com/office/officeart/2005/8/layout/process1"/>
    <dgm:cxn modelId="{5DAC1F2E-B877-465A-92ED-D259AE9EF6AC}" type="presParOf" srcId="{9304439F-F52D-4801-B419-F5263E5C48CE}" destId="{440CD9D0-7C7E-4B6B-ABB6-1CF2AC708AE0}" srcOrd="4" destOrd="0" presId="urn:microsoft.com/office/officeart/2005/8/layout/process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33C6A8-871F-45BD-B1B4-69D50B73CCE5}" type="doc">
      <dgm:prSet loTypeId="urn:microsoft.com/office/officeart/2005/8/layout/process1" loCatId="process" qsTypeId="urn:microsoft.com/office/officeart/2005/8/quickstyle/3d3" qsCatId="3D" csTypeId="urn:microsoft.com/office/officeart/2005/8/colors/accent5_2" csCatId="accent5" phldr="1"/>
      <dgm:spPr/>
    </dgm:pt>
    <dgm:pt modelId="{904C8BB8-636C-4F39-9DB5-33309C80B0EA}">
      <dgm:prSet phldrT="[Текст]" custT="1"/>
      <dgm:spPr>
        <a:gradFill flip="none" rotWithShape="1">
          <a:gsLst>
            <a:gs pos="8000">
              <a:srgbClr val="D9DEEF"/>
            </a:gs>
            <a:gs pos="25000">
              <a:srgbClr val="B7FFE7">
                <a:alpha val="49804"/>
              </a:srgbClr>
            </a:gs>
            <a:gs pos="31000">
              <a:srgbClr val="A4F5FE">
                <a:alpha val="67843"/>
              </a:srgbClr>
            </a:gs>
            <a:gs pos="100000">
              <a:srgbClr val="D2E7F2"/>
            </a:gs>
          </a:gsLst>
          <a:lin ang="13500000" scaled="1"/>
          <a:tileRect/>
        </a:gradFill>
      </dgm:spPr>
      <dgm:t>
        <a:bodyPr/>
        <a:lstStyle/>
        <a:p>
          <a:pPr>
            <a:spcAft>
              <a:spcPts val="0"/>
            </a:spcAft>
          </a:pPr>
          <a:r>
            <a:rPr lang="ru-RU" sz="1800" b="1" dirty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Заказчик, </a:t>
          </a:r>
        </a:p>
        <a:p>
          <a:pPr>
            <a:spcAft>
              <a:spcPts val="0"/>
            </a:spcAft>
          </a:pPr>
          <a:r>
            <a:rPr lang="ru-RU" sz="1800" b="1" dirty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не </a:t>
          </a:r>
          <a:r>
            <a:rPr lang="ru-RU" sz="1800" b="1" dirty="0" err="1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трудоустройвший</a:t>
          </a:r>
          <a:r>
            <a:rPr lang="ru-RU" sz="1800" b="1" dirty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 гражданина</a:t>
          </a:r>
        </a:p>
      </dgm:t>
    </dgm:pt>
    <dgm:pt modelId="{AF85D7A6-2F38-461B-83DC-6F76A7651455}" type="parTrans" cxnId="{3362FEA9-5590-4DD5-88DD-CFAE67D361AE}">
      <dgm:prSet/>
      <dgm:spPr/>
      <dgm:t>
        <a:bodyPr/>
        <a:lstStyle/>
        <a:p>
          <a:endParaRPr lang="ru-RU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4A0FA468-16CB-4106-843A-72947433AEA6}" type="sibTrans" cxnId="{3362FEA9-5590-4DD5-88DD-CFAE67D361AE}">
      <dgm:prSet/>
      <dgm:spPr/>
      <dgm:t>
        <a:bodyPr/>
        <a:lstStyle/>
        <a:p>
          <a:endParaRPr lang="ru-RU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6A382870-55BD-4832-A84B-D13CD8BCBCD2}">
      <dgm:prSet phldrT="[Текст]" custT="1"/>
      <dgm:spPr>
        <a:noFill/>
      </dgm:spPr>
      <dgm:t>
        <a:bodyPr/>
        <a:lstStyle/>
        <a:p>
          <a:endParaRPr lang="ru-RU" sz="1800" dirty="0">
            <a:solidFill>
              <a:schemeClr val="tx1">
                <a:lumMod val="50000"/>
                <a:lumOff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98DFBDC8-6B9A-448C-B509-53C63D7A7AEE}" type="parTrans" cxnId="{E96CFE95-5945-44AE-928B-88386A74EA6A}">
      <dgm:prSet/>
      <dgm:spPr/>
      <dgm:t>
        <a:bodyPr/>
        <a:lstStyle/>
        <a:p>
          <a:endParaRPr lang="ru-RU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C13AFBDE-50BC-41FD-B20D-9439272BDE0C}" type="sibTrans" cxnId="{E96CFE95-5945-44AE-928B-88386A74EA6A}">
      <dgm:prSet/>
      <dgm:spPr/>
      <dgm:t>
        <a:bodyPr/>
        <a:lstStyle/>
        <a:p>
          <a:endParaRPr lang="ru-RU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55907776-B929-416B-AA65-33B5107E9FC9}">
      <dgm:prSet phldrT="[Текст]" custT="1"/>
      <dgm:spPr>
        <a:noFill/>
        <a:ln w="3175">
          <a:solidFill>
            <a:schemeClr val="bg1"/>
          </a:solidFill>
        </a:ln>
      </dgm:spPr>
      <dgm:t>
        <a:bodyPr/>
        <a:lstStyle/>
        <a:p>
          <a:endParaRPr lang="ru-RU" sz="1800" dirty="0">
            <a:solidFill>
              <a:schemeClr val="tx1">
                <a:lumMod val="50000"/>
                <a:lumOff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2994C3AE-7DFA-4BD7-AA66-D38F836A2BCF}" type="parTrans" cxnId="{151F85B5-3424-4E0E-BF01-78D630E259A4}">
      <dgm:prSet/>
      <dgm:spPr/>
      <dgm:t>
        <a:bodyPr/>
        <a:lstStyle/>
        <a:p>
          <a:endParaRPr lang="ru-RU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A0E5109A-AB5A-4369-95A9-63AB7B05E678}" type="sibTrans" cxnId="{151F85B5-3424-4E0E-BF01-78D630E259A4}">
      <dgm:prSet/>
      <dgm:spPr/>
      <dgm:t>
        <a:bodyPr/>
        <a:lstStyle/>
        <a:p>
          <a:endParaRPr lang="ru-RU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9304439F-F52D-4801-B419-F5263E5C48CE}" type="pres">
      <dgm:prSet presAssocID="{3033C6A8-871F-45BD-B1B4-69D50B73CCE5}" presName="Name0" presStyleCnt="0">
        <dgm:presLayoutVars>
          <dgm:dir/>
          <dgm:resizeHandles val="exact"/>
        </dgm:presLayoutVars>
      </dgm:prSet>
      <dgm:spPr/>
    </dgm:pt>
    <dgm:pt modelId="{F4A09769-8BFB-4869-ADC1-FFDBAA735BDE}" type="pres">
      <dgm:prSet presAssocID="{904C8BB8-636C-4F39-9DB5-33309C80B0EA}" presName="node" presStyleLbl="node1" presStyleIdx="0" presStyleCnt="3" custScaleX="1119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FD150E-7119-4123-9C5A-FE029CFDFC42}" type="pres">
      <dgm:prSet presAssocID="{4A0FA468-16CB-4106-843A-72947433AEA6}" presName="sibTrans" presStyleLbl="sibTrans2D1" presStyleIdx="0" presStyleCnt="2"/>
      <dgm:spPr/>
      <dgm:t>
        <a:bodyPr/>
        <a:lstStyle/>
        <a:p>
          <a:endParaRPr lang="ru-RU"/>
        </a:p>
      </dgm:t>
    </dgm:pt>
    <dgm:pt modelId="{5376A674-029F-474F-B3FD-123FBE140AC0}" type="pres">
      <dgm:prSet presAssocID="{4A0FA468-16CB-4106-843A-72947433AEA6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316B9777-1D35-44C3-A4C2-E521A6C61F7F}" type="pres">
      <dgm:prSet presAssocID="{6A382870-55BD-4832-A84B-D13CD8BCBCD2}" presName="node" presStyleLbl="node1" presStyleIdx="1" presStyleCnt="3" custScaleX="1115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1BA8AA-E056-4129-9C90-48BC4048715D}" type="pres">
      <dgm:prSet presAssocID="{C13AFBDE-50BC-41FD-B20D-9439272BDE0C}" presName="sibTrans" presStyleLbl="sibTrans2D1" presStyleIdx="1" presStyleCnt="2"/>
      <dgm:spPr/>
      <dgm:t>
        <a:bodyPr/>
        <a:lstStyle/>
        <a:p>
          <a:endParaRPr lang="ru-RU"/>
        </a:p>
      </dgm:t>
    </dgm:pt>
    <dgm:pt modelId="{02D194CA-19AF-4961-9D01-52F6F3A62037}" type="pres">
      <dgm:prSet presAssocID="{C13AFBDE-50BC-41FD-B20D-9439272BDE0C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440CD9D0-7C7E-4B6B-ABB6-1CF2AC708AE0}" type="pres">
      <dgm:prSet presAssocID="{55907776-B929-416B-AA65-33B5107E9FC9}" presName="node" presStyleLbl="node1" presStyleIdx="2" presStyleCnt="3" custScaleY="871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1F85B5-3424-4E0E-BF01-78D630E259A4}" srcId="{3033C6A8-871F-45BD-B1B4-69D50B73CCE5}" destId="{55907776-B929-416B-AA65-33B5107E9FC9}" srcOrd="2" destOrd="0" parTransId="{2994C3AE-7DFA-4BD7-AA66-D38F836A2BCF}" sibTransId="{A0E5109A-AB5A-4369-95A9-63AB7B05E678}"/>
    <dgm:cxn modelId="{5BFB0400-5613-4AC2-8677-EDF740CCA301}" type="presOf" srcId="{C13AFBDE-50BC-41FD-B20D-9439272BDE0C}" destId="{5A1BA8AA-E056-4129-9C90-48BC4048715D}" srcOrd="0" destOrd="0" presId="urn:microsoft.com/office/officeart/2005/8/layout/process1"/>
    <dgm:cxn modelId="{6B9586F1-E481-42E0-88F8-F240DA90BAF7}" type="presOf" srcId="{55907776-B929-416B-AA65-33B5107E9FC9}" destId="{440CD9D0-7C7E-4B6B-ABB6-1CF2AC708AE0}" srcOrd="0" destOrd="0" presId="urn:microsoft.com/office/officeart/2005/8/layout/process1"/>
    <dgm:cxn modelId="{E96CFE95-5945-44AE-928B-88386A74EA6A}" srcId="{3033C6A8-871F-45BD-B1B4-69D50B73CCE5}" destId="{6A382870-55BD-4832-A84B-D13CD8BCBCD2}" srcOrd="1" destOrd="0" parTransId="{98DFBDC8-6B9A-448C-B509-53C63D7A7AEE}" sibTransId="{C13AFBDE-50BC-41FD-B20D-9439272BDE0C}"/>
    <dgm:cxn modelId="{64A48789-BE23-4928-AFB9-2E8E789F9744}" type="presOf" srcId="{4A0FA468-16CB-4106-843A-72947433AEA6}" destId="{2BFD150E-7119-4123-9C5A-FE029CFDFC42}" srcOrd="0" destOrd="0" presId="urn:microsoft.com/office/officeart/2005/8/layout/process1"/>
    <dgm:cxn modelId="{5680DB25-FB2B-493C-8E30-6B3E06A4D728}" type="presOf" srcId="{6A382870-55BD-4832-A84B-D13CD8BCBCD2}" destId="{316B9777-1D35-44C3-A4C2-E521A6C61F7F}" srcOrd="0" destOrd="0" presId="urn:microsoft.com/office/officeart/2005/8/layout/process1"/>
    <dgm:cxn modelId="{2059E883-AC34-4059-9033-361169FA4DBC}" type="presOf" srcId="{3033C6A8-871F-45BD-B1B4-69D50B73CCE5}" destId="{9304439F-F52D-4801-B419-F5263E5C48CE}" srcOrd="0" destOrd="0" presId="urn:microsoft.com/office/officeart/2005/8/layout/process1"/>
    <dgm:cxn modelId="{51FCB1C2-9FE4-4984-8A1F-537389AB132B}" type="presOf" srcId="{4A0FA468-16CB-4106-843A-72947433AEA6}" destId="{5376A674-029F-474F-B3FD-123FBE140AC0}" srcOrd="1" destOrd="0" presId="urn:microsoft.com/office/officeart/2005/8/layout/process1"/>
    <dgm:cxn modelId="{C0B3BAC0-EE14-4FC4-B09C-9CF20663E1C1}" type="presOf" srcId="{C13AFBDE-50BC-41FD-B20D-9439272BDE0C}" destId="{02D194CA-19AF-4961-9D01-52F6F3A62037}" srcOrd="1" destOrd="0" presId="urn:microsoft.com/office/officeart/2005/8/layout/process1"/>
    <dgm:cxn modelId="{3362FEA9-5590-4DD5-88DD-CFAE67D361AE}" srcId="{3033C6A8-871F-45BD-B1B4-69D50B73CCE5}" destId="{904C8BB8-636C-4F39-9DB5-33309C80B0EA}" srcOrd="0" destOrd="0" parTransId="{AF85D7A6-2F38-461B-83DC-6F76A7651455}" sibTransId="{4A0FA468-16CB-4106-843A-72947433AEA6}"/>
    <dgm:cxn modelId="{60DD2829-AC42-4770-ACD3-5BF714E8AB3C}" type="presOf" srcId="{904C8BB8-636C-4F39-9DB5-33309C80B0EA}" destId="{F4A09769-8BFB-4869-ADC1-FFDBAA735BDE}" srcOrd="0" destOrd="0" presId="urn:microsoft.com/office/officeart/2005/8/layout/process1"/>
    <dgm:cxn modelId="{532D76FC-F0FA-43EC-B4A4-7E6F6650A148}" type="presParOf" srcId="{9304439F-F52D-4801-B419-F5263E5C48CE}" destId="{F4A09769-8BFB-4869-ADC1-FFDBAA735BDE}" srcOrd="0" destOrd="0" presId="urn:microsoft.com/office/officeart/2005/8/layout/process1"/>
    <dgm:cxn modelId="{2ED8E4E6-ABAC-402A-8D8E-97E8BFC61AD6}" type="presParOf" srcId="{9304439F-F52D-4801-B419-F5263E5C48CE}" destId="{2BFD150E-7119-4123-9C5A-FE029CFDFC42}" srcOrd="1" destOrd="0" presId="urn:microsoft.com/office/officeart/2005/8/layout/process1"/>
    <dgm:cxn modelId="{C0DD1C63-4CA5-434B-BEC1-5B3F4992AB09}" type="presParOf" srcId="{2BFD150E-7119-4123-9C5A-FE029CFDFC42}" destId="{5376A674-029F-474F-B3FD-123FBE140AC0}" srcOrd="0" destOrd="0" presId="urn:microsoft.com/office/officeart/2005/8/layout/process1"/>
    <dgm:cxn modelId="{94740F73-2723-4916-B2F6-87857B3BBFD6}" type="presParOf" srcId="{9304439F-F52D-4801-B419-F5263E5C48CE}" destId="{316B9777-1D35-44C3-A4C2-E521A6C61F7F}" srcOrd="2" destOrd="0" presId="urn:microsoft.com/office/officeart/2005/8/layout/process1"/>
    <dgm:cxn modelId="{683EDC49-BC08-4536-BFD8-1D1CE38C980B}" type="presParOf" srcId="{9304439F-F52D-4801-B419-F5263E5C48CE}" destId="{5A1BA8AA-E056-4129-9C90-48BC4048715D}" srcOrd="3" destOrd="0" presId="urn:microsoft.com/office/officeart/2005/8/layout/process1"/>
    <dgm:cxn modelId="{B902D26E-93FC-4945-B3BB-BB8060DF32CE}" type="presParOf" srcId="{5A1BA8AA-E056-4129-9C90-48BC4048715D}" destId="{02D194CA-19AF-4961-9D01-52F6F3A62037}" srcOrd="0" destOrd="0" presId="urn:microsoft.com/office/officeart/2005/8/layout/process1"/>
    <dgm:cxn modelId="{75D07688-2220-4667-AD04-D375F9D01A25}" type="presParOf" srcId="{9304439F-F52D-4801-B419-F5263E5C48CE}" destId="{440CD9D0-7C7E-4B6B-ABB6-1CF2AC708AE0}" srcOrd="4" destOrd="0" presId="urn:microsoft.com/office/officeart/2005/8/layout/process1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33C6A8-871F-45BD-B1B4-69D50B73CCE5}" type="doc">
      <dgm:prSet loTypeId="urn:microsoft.com/office/officeart/2005/8/layout/process1" loCatId="process" qsTypeId="urn:microsoft.com/office/officeart/2005/8/quickstyle/3d3" qsCatId="3D" csTypeId="urn:microsoft.com/office/officeart/2005/8/colors/accent5_2" csCatId="accent5" phldr="1"/>
      <dgm:spPr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</dgm:spPr>
    </dgm:pt>
    <dgm:pt modelId="{904C8BB8-636C-4F39-9DB5-33309C80B0EA}">
      <dgm:prSet phldrT="[Текст]" custT="1"/>
      <dgm:spPr>
        <a:noFill/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endParaRPr lang="ru-RU" sz="1800" dirty="0">
            <a:ln>
              <a:solidFill>
                <a:srgbClr val="C00000"/>
              </a:solidFill>
            </a:ln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AF85D7A6-2F38-461B-83DC-6F76A7651455}" type="parTrans" cxnId="{3362FEA9-5590-4DD5-88DD-CFAE67D361AE}">
      <dgm:prSet/>
      <dgm:spPr/>
      <dgm:t>
        <a:bodyPr/>
        <a:lstStyle/>
        <a:p>
          <a:endParaRPr lang="ru-RU"/>
        </a:p>
      </dgm:t>
    </dgm:pt>
    <dgm:pt modelId="{4A0FA468-16CB-4106-843A-72947433AEA6}" type="sibTrans" cxnId="{3362FEA9-5590-4DD5-88DD-CFAE67D361AE}">
      <dgm:prSet/>
      <dgm:spPr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endParaRPr lang="ru-RU"/>
        </a:p>
      </dgm:t>
    </dgm:pt>
    <dgm:pt modelId="{9304439F-F52D-4801-B419-F5263E5C48CE}" type="pres">
      <dgm:prSet presAssocID="{3033C6A8-871F-45BD-B1B4-69D50B73CCE5}" presName="Name0" presStyleCnt="0">
        <dgm:presLayoutVars>
          <dgm:dir/>
          <dgm:resizeHandles val="exact"/>
        </dgm:presLayoutVars>
      </dgm:prSet>
      <dgm:spPr/>
    </dgm:pt>
    <dgm:pt modelId="{F4A09769-8BFB-4869-ADC1-FFDBAA735BDE}" type="pres">
      <dgm:prSet presAssocID="{904C8BB8-636C-4F39-9DB5-33309C80B0EA}" presName="node" presStyleLbl="node1" presStyleIdx="0" presStyleCnt="1" custScaleX="1160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62FEA9-5590-4DD5-88DD-CFAE67D361AE}" srcId="{3033C6A8-871F-45BD-B1B4-69D50B73CCE5}" destId="{904C8BB8-636C-4F39-9DB5-33309C80B0EA}" srcOrd="0" destOrd="0" parTransId="{AF85D7A6-2F38-461B-83DC-6F76A7651455}" sibTransId="{4A0FA468-16CB-4106-843A-72947433AEA6}"/>
    <dgm:cxn modelId="{F5C78B66-F0A7-4ED3-86AC-258E450ABC7C}" type="presOf" srcId="{904C8BB8-636C-4F39-9DB5-33309C80B0EA}" destId="{F4A09769-8BFB-4869-ADC1-FFDBAA735BDE}" srcOrd="0" destOrd="0" presId="urn:microsoft.com/office/officeart/2005/8/layout/process1"/>
    <dgm:cxn modelId="{4C179755-7071-43A3-A3F4-A9F4F4D11C42}" type="presOf" srcId="{3033C6A8-871F-45BD-B1B4-69D50B73CCE5}" destId="{9304439F-F52D-4801-B419-F5263E5C48CE}" srcOrd="0" destOrd="0" presId="urn:microsoft.com/office/officeart/2005/8/layout/process1"/>
    <dgm:cxn modelId="{5DD3AB68-0772-489F-A3F1-8264D56032CB}" type="presParOf" srcId="{9304439F-F52D-4801-B419-F5263E5C48CE}" destId="{F4A09769-8BFB-4869-ADC1-FFDBAA735BDE}" srcOrd="0" destOrd="0" presId="urn:microsoft.com/office/officeart/2005/8/layout/process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D33732-9609-4A0D-AA9D-33288FB99850}">
      <dsp:nvSpPr>
        <dsp:cNvPr id="0" name=""/>
        <dsp:cNvSpPr/>
      </dsp:nvSpPr>
      <dsp:spPr>
        <a:xfrm>
          <a:off x="-6246567" y="-1147734"/>
          <a:ext cx="7388054" cy="7388054"/>
        </a:xfrm>
        <a:prstGeom prst="blockArc">
          <a:avLst>
            <a:gd name="adj1" fmla="val 18900000"/>
            <a:gd name="adj2" fmla="val 2700000"/>
            <a:gd name="adj3" fmla="val 292"/>
          </a:avLst>
        </a:pr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73E651-5E84-49F3-AE5C-6705AE82EE06}">
      <dsp:nvSpPr>
        <dsp:cNvPr id="0" name=""/>
        <dsp:cNvSpPr/>
      </dsp:nvSpPr>
      <dsp:spPr>
        <a:xfrm>
          <a:off x="370511" y="4105"/>
          <a:ext cx="6461187" cy="603131"/>
        </a:xfrm>
        <a:prstGeom prst="rect">
          <a:avLst/>
        </a:prstGeom>
        <a:solidFill>
          <a:srgbClr val="9EC4E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595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Получение специальности, востребованной на </a:t>
          </a:r>
          <a:r>
            <a:rPr lang="ru-RU" sz="1600" b="1" kern="1200" dirty="0" smtClean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рынке труда</a:t>
          </a:r>
          <a:endParaRPr lang="ru-RU" sz="1600" b="1" kern="1200" dirty="0">
            <a:solidFill>
              <a:schemeClr val="tx1"/>
            </a:solidFill>
            <a:effectLst/>
          </a:endParaRPr>
        </a:p>
      </dsp:txBody>
      <dsp:txXfrm>
        <a:off x="370511" y="4105"/>
        <a:ext cx="6461187" cy="603131"/>
      </dsp:txXfrm>
    </dsp:sp>
    <dsp:sp modelId="{8C7B4CEA-5A9D-4594-9DB8-6F070CD7C779}">
      <dsp:nvSpPr>
        <dsp:cNvPr id="0" name=""/>
        <dsp:cNvSpPr/>
      </dsp:nvSpPr>
      <dsp:spPr>
        <a:xfrm flipH="1">
          <a:off x="332694" y="425470"/>
          <a:ext cx="60341" cy="34975"/>
        </a:xfrm>
        <a:prstGeom prst="ellipse">
          <a:avLst/>
        </a:prstGeom>
        <a:solidFill>
          <a:schemeClr val="bg1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A66DE0-6A32-416B-91A5-066FBD463C47}">
      <dsp:nvSpPr>
        <dsp:cNvPr id="0" name=""/>
        <dsp:cNvSpPr/>
      </dsp:nvSpPr>
      <dsp:spPr>
        <a:xfrm>
          <a:off x="732502" y="776070"/>
          <a:ext cx="6187018" cy="579545"/>
        </a:xfrm>
        <a:prstGeom prst="rect">
          <a:avLst/>
        </a:prstGeom>
        <a:solidFill>
          <a:srgbClr val="85DBD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595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Обучение </a:t>
          </a:r>
          <a:r>
            <a:rPr lang="ru-RU" sz="1600" b="1" kern="1200" dirty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за счет средств </a:t>
          </a:r>
          <a:r>
            <a:rPr lang="ru-RU" sz="1600" b="1" kern="1200" dirty="0" smtClean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краевого бюджета</a:t>
          </a:r>
          <a:endParaRPr lang="ru-RU" sz="1600" b="1" kern="1200" dirty="0">
            <a:solidFill>
              <a:schemeClr val="tx1"/>
            </a:solidFill>
            <a:effectLst/>
          </a:endParaRPr>
        </a:p>
      </dsp:txBody>
      <dsp:txXfrm>
        <a:off x="732502" y="776070"/>
        <a:ext cx="6187018" cy="579545"/>
      </dsp:txXfrm>
    </dsp:sp>
    <dsp:sp modelId="{EBF7E8BC-FE05-4CF3-AE9C-FEC53C51EA78}">
      <dsp:nvSpPr>
        <dsp:cNvPr id="0" name=""/>
        <dsp:cNvSpPr/>
      </dsp:nvSpPr>
      <dsp:spPr>
        <a:xfrm flipV="1">
          <a:off x="772996" y="1230168"/>
          <a:ext cx="38822" cy="34975"/>
        </a:xfrm>
        <a:prstGeom prst="ellipse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384ED-504F-404D-9B54-8B76DA309393}">
      <dsp:nvSpPr>
        <dsp:cNvPr id="0" name=""/>
        <dsp:cNvSpPr/>
      </dsp:nvSpPr>
      <dsp:spPr>
        <a:xfrm>
          <a:off x="1021467" y="1484681"/>
          <a:ext cx="5863293" cy="600586"/>
        </a:xfrm>
        <a:prstGeom prst="rect">
          <a:avLst/>
        </a:prstGeom>
        <a:solidFill>
          <a:srgbClr val="9DDF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5957" tIns="40640" rIns="40640" bIns="4064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Меры поддержки (дополнительная стипендия от Минздрава 10 тыс. рублей в год)</a:t>
          </a:r>
          <a:endParaRPr lang="ru-RU" sz="1600" b="1" kern="1200" dirty="0">
            <a:solidFill>
              <a:schemeClr val="tx1"/>
            </a:solidFill>
            <a:effectLst/>
          </a:endParaRPr>
        </a:p>
      </dsp:txBody>
      <dsp:txXfrm>
        <a:off x="1021467" y="1484681"/>
        <a:ext cx="5863293" cy="600586"/>
      </dsp:txXfrm>
    </dsp:sp>
    <dsp:sp modelId="{D379A8AC-62B8-48FB-B5B2-C538F1CE78FC}">
      <dsp:nvSpPr>
        <dsp:cNvPr id="0" name=""/>
        <dsp:cNvSpPr/>
      </dsp:nvSpPr>
      <dsp:spPr>
        <a:xfrm flipH="1">
          <a:off x="1022475" y="1978323"/>
          <a:ext cx="34975" cy="349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FD27E7-E0AF-46AB-B77F-88301DDF8757}">
      <dsp:nvSpPr>
        <dsp:cNvPr id="0" name=""/>
        <dsp:cNvSpPr/>
      </dsp:nvSpPr>
      <dsp:spPr>
        <a:xfrm>
          <a:off x="1045696" y="2193557"/>
          <a:ext cx="5829346" cy="711260"/>
        </a:xfrm>
        <a:prstGeom prst="rect">
          <a:avLst/>
        </a:prstGeom>
        <a:solidFill>
          <a:srgbClr val="9DDBA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5957" tIns="40640" rIns="40640" bIns="4064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Возможность осваивать дополнительные профессиональные программы профессиональной переподготовки параллельно с получением среднего профессионального образования </a:t>
          </a:r>
          <a:endParaRPr lang="ru-RU" sz="1600" b="1" kern="1200" dirty="0">
            <a:solidFill>
              <a:schemeClr val="tx1"/>
            </a:solidFill>
            <a:effectLst/>
          </a:endParaRPr>
        </a:p>
      </dsp:txBody>
      <dsp:txXfrm>
        <a:off x="1045696" y="2193557"/>
        <a:ext cx="5829346" cy="711260"/>
      </dsp:txXfrm>
    </dsp:sp>
    <dsp:sp modelId="{199B8317-A514-4802-88AD-30B272355B96}">
      <dsp:nvSpPr>
        <dsp:cNvPr id="0" name=""/>
        <dsp:cNvSpPr/>
      </dsp:nvSpPr>
      <dsp:spPr>
        <a:xfrm flipV="1">
          <a:off x="1101517" y="2727026"/>
          <a:ext cx="34975" cy="349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DFEB90-AD34-4C4E-BD7A-18CEE101184E}">
      <dsp:nvSpPr>
        <dsp:cNvPr id="0" name=""/>
        <dsp:cNvSpPr/>
      </dsp:nvSpPr>
      <dsp:spPr>
        <a:xfrm>
          <a:off x="1129848" y="3111827"/>
          <a:ext cx="5761884" cy="589542"/>
        </a:xfrm>
        <a:prstGeom prst="rect">
          <a:avLst/>
        </a:prstGeom>
        <a:solidFill>
          <a:srgbClr val="B2D69A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5957" tIns="40640" rIns="40640" bIns="4064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Возможность прохождения практики у будущего работодателя</a:t>
          </a:r>
          <a:endParaRPr lang="ru-RU" sz="1600" b="1" kern="1200" dirty="0">
            <a:solidFill>
              <a:schemeClr val="tx1"/>
            </a:solidFill>
            <a:effectLst/>
          </a:endParaRPr>
        </a:p>
      </dsp:txBody>
      <dsp:txXfrm>
        <a:off x="1129848" y="3111827"/>
        <a:ext cx="5761884" cy="589542"/>
      </dsp:txXfrm>
    </dsp:sp>
    <dsp:sp modelId="{8466AF4E-A9F8-49BB-86CB-DE9AD60D3CFB}">
      <dsp:nvSpPr>
        <dsp:cNvPr id="0" name=""/>
        <dsp:cNvSpPr/>
      </dsp:nvSpPr>
      <dsp:spPr>
        <a:xfrm flipH="1">
          <a:off x="1022475" y="3475730"/>
          <a:ext cx="34975" cy="349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DD0F45-FAE6-4A01-979D-E5BE75F57C30}">
      <dsp:nvSpPr>
        <dsp:cNvPr id="0" name=""/>
        <dsp:cNvSpPr/>
      </dsp:nvSpPr>
      <dsp:spPr>
        <a:xfrm>
          <a:off x="870770" y="3941363"/>
          <a:ext cx="6009439" cy="498842"/>
        </a:xfrm>
        <a:prstGeom prst="rect">
          <a:avLst/>
        </a:prstGeom>
        <a:solidFill>
          <a:srgbClr val="B2D69A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595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 Наличие наставника от медицинской организации во время обучения, быстрая адаптация в коллективе</a:t>
          </a:r>
          <a:endParaRPr lang="ru-RU" sz="1600" b="1" kern="12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>
        <a:off x="870770" y="3941363"/>
        <a:ext cx="6009439" cy="498842"/>
      </dsp:txXfrm>
    </dsp:sp>
    <dsp:sp modelId="{709C5EAE-4FD4-43FA-9BCE-22D47809FF15}">
      <dsp:nvSpPr>
        <dsp:cNvPr id="0" name=""/>
        <dsp:cNvSpPr/>
      </dsp:nvSpPr>
      <dsp:spPr>
        <a:xfrm>
          <a:off x="480630" y="3929595"/>
          <a:ext cx="623553" cy="6235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2526A5-C4D9-4BC3-A7E4-E3A575109107}">
      <dsp:nvSpPr>
        <dsp:cNvPr id="0" name=""/>
        <dsp:cNvSpPr/>
      </dsp:nvSpPr>
      <dsp:spPr>
        <a:xfrm>
          <a:off x="378781" y="4718630"/>
          <a:ext cx="6461187" cy="498842"/>
        </a:xfrm>
        <a:prstGeom prst="rect">
          <a:avLst/>
        </a:prstGeom>
        <a:solidFill>
          <a:srgbClr val="B2D69A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5957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Гарантия трудоустройства!!!</a:t>
          </a:r>
          <a:endParaRPr lang="ru-RU" sz="1600" b="1" kern="12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>
        <a:off x="378781" y="4718630"/>
        <a:ext cx="6461187" cy="498842"/>
      </dsp:txXfrm>
    </dsp:sp>
    <dsp:sp modelId="{C7043256-0E6D-4322-9511-1C8279B707BE}">
      <dsp:nvSpPr>
        <dsp:cNvPr id="0" name=""/>
        <dsp:cNvSpPr/>
      </dsp:nvSpPr>
      <dsp:spPr>
        <a:xfrm>
          <a:off x="28883" y="4678299"/>
          <a:ext cx="623553" cy="6235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A09769-8BFB-4869-ADC1-FFDBAA735BDE}">
      <dsp:nvSpPr>
        <dsp:cNvPr id="0" name=""/>
        <dsp:cNvSpPr/>
      </dsp:nvSpPr>
      <dsp:spPr>
        <a:xfrm>
          <a:off x="98199" y="0"/>
          <a:ext cx="2481045" cy="1609822"/>
        </a:xfrm>
        <a:prstGeom prst="roundRect">
          <a:avLst>
            <a:gd name="adj" fmla="val 10000"/>
          </a:avLst>
        </a:prstGeom>
        <a:gradFill rotWithShape="0">
          <a:gsLst>
            <a:gs pos="5000">
              <a:schemeClr val="accent2">
                <a:lumMod val="0"/>
                <a:lumOff val="100000"/>
              </a:schemeClr>
            </a:gs>
            <a:gs pos="17000">
              <a:srgbClr val="6DEFD9"/>
            </a:gs>
            <a:gs pos="45000">
              <a:srgbClr val="C1DEED"/>
            </a:gs>
          </a:gsLst>
          <a:lin ang="180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Гражданин,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не исполнивший обязательств по освоению образовательной программы, трудоустройству, отработки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не менее 3 лет</a:t>
          </a:r>
        </a:p>
      </dsp:txBody>
      <dsp:txXfrm>
        <a:off x="145349" y="47150"/>
        <a:ext cx="2386745" cy="1515522"/>
      </dsp:txXfrm>
    </dsp:sp>
    <dsp:sp modelId="{2BFD150E-7119-4123-9C5A-FE029CFDFC42}">
      <dsp:nvSpPr>
        <dsp:cNvPr id="0" name=""/>
        <dsp:cNvSpPr/>
      </dsp:nvSpPr>
      <dsp:spPr>
        <a:xfrm>
          <a:off x="2780111" y="529247"/>
          <a:ext cx="425835" cy="5513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2780111" y="639513"/>
        <a:ext cx="298085" cy="330796"/>
      </dsp:txXfrm>
    </dsp:sp>
    <dsp:sp modelId="{316B9777-1D35-44C3-A4C2-E521A6C61F7F}">
      <dsp:nvSpPr>
        <dsp:cNvPr id="0" name=""/>
        <dsp:cNvSpPr/>
      </dsp:nvSpPr>
      <dsp:spPr>
        <a:xfrm>
          <a:off x="3382709" y="0"/>
          <a:ext cx="2223099" cy="16098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lumMod val="60000"/>
                <a:lumOff val="40000"/>
              </a:schemeClr>
            </a:gs>
            <a:gs pos="16000">
              <a:srgbClr val="A4FAE6">
                <a:alpha val="49804"/>
              </a:srgbClr>
            </a:gs>
            <a:gs pos="68000">
              <a:srgbClr val="7AF1FE">
                <a:alpha val="67843"/>
              </a:srgbClr>
            </a:gs>
            <a:gs pos="100000">
              <a:srgbClr val="3DEFEB"/>
            </a:gs>
          </a:gsLst>
          <a:lin ang="180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Компенсирует расходы на меры материальной поддержки</a:t>
          </a:r>
        </a:p>
      </dsp:txBody>
      <dsp:txXfrm>
        <a:off x="3429859" y="47150"/>
        <a:ext cx="2128799" cy="1515522"/>
      </dsp:txXfrm>
    </dsp:sp>
    <dsp:sp modelId="{5A1BA8AA-E056-4129-9C90-48BC4048715D}">
      <dsp:nvSpPr>
        <dsp:cNvPr id="0" name=""/>
        <dsp:cNvSpPr/>
      </dsp:nvSpPr>
      <dsp:spPr>
        <a:xfrm rot="21509649">
          <a:off x="5825375" y="488131"/>
          <a:ext cx="465811" cy="5513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5825399" y="600233"/>
        <a:ext cx="326068" cy="330796"/>
      </dsp:txXfrm>
    </dsp:sp>
    <dsp:sp modelId="{440CD9D0-7C7E-4B6B-ABB6-1CF2AC708AE0}">
      <dsp:nvSpPr>
        <dsp:cNvPr id="0" name=""/>
        <dsp:cNvSpPr/>
      </dsp:nvSpPr>
      <dsp:spPr>
        <a:xfrm>
          <a:off x="6484395" y="257298"/>
          <a:ext cx="2223099" cy="93215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B0BADE"/>
            </a:gs>
            <a:gs pos="35000">
              <a:srgbClr val="8AFED7">
                <a:alpha val="49804"/>
              </a:srgbClr>
            </a:gs>
            <a:gs pos="58000">
              <a:srgbClr val="3CECFE">
                <a:alpha val="67843"/>
              </a:srgbClr>
            </a:gs>
            <a:gs pos="100000">
              <a:srgbClr val="3489B5"/>
            </a:gs>
          </a:gsLst>
          <a:lin ang="180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Заказчик целевого обучения</a:t>
          </a:r>
        </a:p>
      </dsp:txBody>
      <dsp:txXfrm>
        <a:off x="6511697" y="284600"/>
        <a:ext cx="2168495" cy="8775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A09769-8BFB-4869-ADC1-FFDBAA735BDE}">
      <dsp:nvSpPr>
        <dsp:cNvPr id="0" name=""/>
        <dsp:cNvSpPr/>
      </dsp:nvSpPr>
      <dsp:spPr>
        <a:xfrm>
          <a:off x="137" y="0"/>
          <a:ext cx="2407747" cy="1228101"/>
        </a:xfrm>
        <a:prstGeom prst="roundRect">
          <a:avLst>
            <a:gd name="adj" fmla="val 10000"/>
          </a:avLst>
        </a:prstGeom>
        <a:gradFill flip="none" rotWithShape="1">
          <a:gsLst>
            <a:gs pos="8000">
              <a:srgbClr val="D9DEEF"/>
            </a:gs>
            <a:gs pos="25000">
              <a:srgbClr val="B7FFE7">
                <a:alpha val="49804"/>
              </a:srgbClr>
            </a:gs>
            <a:gs pos="31000">
              <a:srgbClr val="A4F5FE">
                <a:alpha val="67843"/>
              </a:srgbClr>
            </a:gs>
            <a:gs pos="100000">
              <a:srgbClr val="D2E7F2"/>
            </a:gs>
          </a:gsLst>
          <a:lin ang="13500000" scaled="1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Заказчик,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не </a:t>
          </a:r>
          <a:r>
            <a:rPr lang="ru-RU" sz="1800" b="1" kern="1200" dirty="0" err="1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трудоустройвший</a:t>
          </a:r>
          <a:r>
            <a:rPr lang="ru-RU" sz="1800" b="1" kern="1200" dirty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 гражданина</a:t>
          </a:r>
        </a:p>
      </dsp:txBody>
      <dsp:txXfrm>
        <a:off x="36107" y="35970"/>
        <a:ext cx="2335807" cy="1156161"/>
      </dsp:txXfrm>
    </dsp:sp>
    <dsp:sp modelId="{2BFD150E-7119-4123-9C5A-FE029CFDFC42}">
      <dsp:nvSpPr>
        <dsp:cNvPr id="0" name=""/>
        <dsp:cNvSpPr/>
      </dsp:nvSpPr>
      <dsp:spPr>
        <a:xfrm>
          <a:off x="2622934" y="347390"/>
          <a:ext cx="455902" cy="5333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>
            <a:solidFill>
              <a:schemeClr val="tx1">
                <a:lumMod val="50000"/>
                <a:lumOff val="50000"/>
              </a:schemeClr>
            </a:solidFill>
          </a:endParaRPr>
        </a:p>
      </dsp:txBody>
      <dsp:txXfrm>
        <a:off x="2622934" y="454054"/>
        <a:ext cx="319131" cy="319992"/>
      </dsp:txXfrm>
    </dsp:sp>
    <dsp:sp modelId="{316B9777-1D35-44C3-A4C2-E521A6C61F7F}">
      <dsp:nvSpPr>
        <dsp:cNvPr id="0" name=""/>
        <dsp:cNvSpPr/>
      </dsp:nvSpPr>
      <dsp:spPr>
        <a:xfrm>
          <a:off x="3268079" y="0"/>
          <a:ext cx="2399318" cy="1228101"/>
        </a:xfrm>
        <a:prstGeom prst="roundRect">
          <a:avLst>
            <a:gd name="adj" fmla="val 10000"/>
          </a:avLst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solidFill>
              <a:schemeClr val="tx1">
                <a:lumMod val="50000"/>
                <a:lumOff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>
        <a:off x="3304049" y="35970"/>
        <a:ext cx="2327378" cy="1156161"/>
      </dsp:txXfrm>
    </dsp:sp>
    <dsp:sp modelId="{5A1BA8AA-E056-4129-9C90-48BC4048715D}">
      <dsp:nvSpPr>
        <dsp:cNvPr id="0" name=""/>
        <dsp:cNvSpPr/>
      </dsp:nvSpPr>
      <dsp:spPr>
        <a:xfrm>
          <a:off x="5882446" y="347390"/>
          <a:ext cx="455902" cy="5333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>
            <a:solidFill>
              <a:schemeClr val="tx1">
                <a:lumMod val="50000"/>
                <a:lumOff val="50000"/>
              </a:schemeClr>
            </a:solidFill>
          </a:endParaRPr>
        </a:p>
      </dsp:txBody>
      <dsp:txXfrm>
        <a:off x="5882446" y="454054"/>
        <a:ext cx="319131" cy="319992"/>
      </dsp:txXfrm>
    </dsp:sp>
    <dsp:sp modelId="{440CD9D0-7C7E-4B6B-ABB6-1CF2AC708AE0}">
      <dsp:nvSpPr>
        <dsp:cNvPr id="0" name=""/>
        <dsp:cNvSpPr/>
      </dsp:nvSpPr>
      <dsp:spPr>
        <a:xfrm>
          <a:off x="6527591" y="51896"/>
          <a:ext cx="2150485" cy="1124308"/>
        </a:xfrm>
        <a:prstGeom prst="roundRect">
          <a:avLst>
            <a:gd name="adj" fmla="val 10000"/>
          </a:avLst>
        </a:prstGeom>
        <a:noFill/>
        <a:ln w="3175">
          <a:solidFill>
            <a:schemeClr val="bg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solidFill>
              <a:schemeClr val="tx1">
                <a:lumMod val="50000"/>
                <a:lumOff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>
        <a:off x="6560521" y="84826"/>
        <a:ext cx="2084625" cy="10584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A09769-8BFB-4869-ADC1-FFDBAA735BDE}">
      <dsp:nvSpPr>
        <dsp:cNvPr id="0" name=""/>
        <dsp:cNvSpPr/>
      </dsp:nvSpPr>
      <dsp:spPr>
        <a:xfrm>
          <a:off x="3546" y="0"/>
          <a:ext cx="8775467" cy="1448148"/>
        </a:xfrm>
        <a:prstGeom prst="roundRect">
          <a:avLst>
            <a:gd name="adj" fmla="val 10000"/>
          </a:avLst>
        </a:prstGeom>
        <a:noFill/>
        <a:ln>
          <a:noFill/>
        </a:ln>
        <a:effectLst>
          <a:outerShdw blurRad="57785" dist="33020" dir="318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ln>
              <a:solidFill>
                <a:srgbClr val="C00000"/>
              </a:solidFill>
            </a:ln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>
        <a:off x="45961" y="42415"/>
        <a:ext cx="8690637" cy="13633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0.84363</cdr:y>
    </cdr:from>
    <cdr:to>
      <cdr:x>0.04735</cdr:x>
      <cdr:y>1</cdr:y>
    </cdr:to>
    <cdr:pic>
      <cdr:nvPicPr>
        <cdr:cNvPr id="454410156" name="Рисунок 1">
          <a:extLst xmlns:a="http://schemas.openxmlformats.org/drawingml/2006/main">
            <a:ext uri="{FF2B5EF4-FFF2-40B4-BE49-F238E27FC236}">
              <a16:creationId xmlns="" xmlns:a16="http://schemas.microsoft.com/office/drawing/2014/main" id="{41683DE2-29D8-4923-83E2-6648E3753E5E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/>
        <a:stretch xmlns:a="http://schemas.openxmlformats.org/drawingml/2006/main"/>
      </cdr:blipFill>
      <cdr:spPr bwMode="auto">
        <a:xfrm xmlns:a="http://schemas.openxmlformats.org/drawingml/2006/main">
          <a:off x="-263349" y="2872800"/>
          <a:ext cx="535347" cy="532485"/>
        </a:xfrm>
        <a:prstGeom xmlns:a="http://schemas.openxmlformats.org/drawingml/2006/main" prst="rect">
          <a:avLst/>
        </a:prstGeom>
        <a:ln xmlns:a="http://schemas.openxmlformats.org/drawingml/2006/main">
          <a:noFill/>
          <a:bevel/>
        </a:ln>
        <a:effectLst xmlns:a="http://schemas.openxmlformats.org/drawingml/2006/main">
          <a:outerShdw blurRad="292100" dist="139700" dir="2700000" algn="tl" rotWithShape="0">
            <a:srgbClr val="333333">
              <a:alpha val="65000"/>
            </a:srgbClr>
          </a:outerShdw>
          <a:softEdge rad="127000"/>
        </a:effectLst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0.84363</cdr:y>
    </cdr:from>
    <cdr:to>
      <cdr:x>0.04735</cdr:x>
      <cdr:y>1</cdr:y>
    </cdr:to>
    <cdr:pic>
      <cdr:nvPicPr>
        <cdr:cNvPr id="454410156" name="Рисунок 1">
          <a:extLst xmlns:a="http://schemas.openxmlformats.org/drawingml/2006/main">
            <a:ext uri="{FF2B5EF4-FFF2-40B4-BE49-F238E27FC236}">
              <a16:creationId xmlns="" xmlns:a16="http://schemas.microsoft.com/office/drawing/2014/main" id="{41683DE2-29D8-4923-83E2-6648E3753E5E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/>
        <a:stretch xmlns:a="http://schemas.openxmlformats.org/drawingml/2006/main"/>
      </cdr:blipFill>
      <cdr:spPr bwMode="auto">
        <a:xfrm xmlns:a="http://schemas.openxmlformats.org/drawingml/2006/main">
          <a:off x="-263349" y="2872800"/>
          <a:ext cx="535347" cy="532485"/>
        </a:xfrm>
        <a:prstGeom xmlns:a="http://schemas.openxmlformats.org/drawingml/2006/main" prst="rect">
          <a:avLst/>
        </a:prstGeom>
        <a:ln xmlns:a="http://schemas.openxmlformats.org/drawingml/2006/main">
          <a:noFill/>
          <a:bevel/>
        </a:ln>
        <a:effectLst xmlns:a="http://schemas.openxmlformats.org/drawingml/2006/main">
          <a:outerShdw blurRad="292100" dist="139700" dir="2700000" algn="tl" rotWithShape="0">
            <a:srgbClr val="333333">
              <a:alpha val="65000"/>
            </a:srgbClr>
          </a:outerShdw>
          <a:softEdge rad="127000"/>
        </a:effectLst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0.84363</cdr:y>
    </cdr:from>
    <cdr:to>
      <cdr:x>0.04735</cdr:x>
      <cdr:y>1</cdr:y>
    </cdr:to>
    <cdr:pic>
      <cdr:nvPicPr>
        <cdr:cNvPr id="454410156" name="Рисунок 1">
          <a:extLst xmlns:a="http://schemas.openxmlformats.org/drawingml/2006/main">
            <a:ext uri="{FF2B5EF4-FFF2-40B4-BE49-F238E27FC236}">
              <a16:creationId xmlns="" xmlns:a16="http://schemas.microsoft.com/office/drawing/2014/main" id="{41683DE2-29D8-4923-83E2-6648E3753E5E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/>
        <a:stretch xmlns:a="http://schemas.openxmlformats.org/drawingml/2006/main"/>
      </cdr:blipFill>
      <cdr:spPr bwMode="auto">
        <a:xfrm xmlns:a="http://schemas.openxmlformats.org/drawingml/2006/main">
          <a:off x="-263349" y="2872800"/>
          <a:ext cx="535347" cy="532485"/>
        </a:xfrm>
        <a:prstGeom xmlns:a="http://schemas.openxmlformats.org/drawingml/2006/main" prst="rect">
          <a:avLst/>
        </a:prstGeom>
        <a:ln xmlns:a="http://schemas.openxmlformats.org/drawingml/2006/main">
          <a:noFill/>
          <a:bevel/>
        </a:ln>
        <a:effectLst xmlns:a="http://schemas.openxmlformats.org/drawingml/2006/main">
          <a:outerShdw blurRad="292100" dist="139700" dir="2700000" algn="tl" rotWithShape="0">
            <a:srgbClr val="333333">
              <a:alpha val="65000"/>
            </a:srgbClr>
          </a:outerShdw>
          <a:softEdge rad="127000"/>
        </a:effectLst>
      </cdr:spPr>
    </cdr:pic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0.84363</cdr:y>
    </cdr:from>
    <cdr:to>
      <cdr:x>0.04735</cdr:x>
      <cdr:y>1</cdr:y>
    </cdr:to>
    <cdr:pic>
      <cdr:nvPicPr>
        <cdr:cNvPr id="454410156" name="Рисунок 1">
          <a:extLst xmlns:a="http://schemas.openxmlformats.org/drawingml/2006/main">
            <a:ext uri="{FF2B5EF4-FFF2-40B4-BE49-F238E27FC236}">
              <a16:creationId xmlns="" xmlns:a16="http://schemas.microsoft.com/office/drawing/2014/main" id="{41683DE2-29D8-4923-83E2-6648E3753E5E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/>
        <a:stretch xmlns:a="http://schemas.openxmlformats.org/drawingml/2006/main"/>
      </cdr:blipFill>
      <cdr:spPr bwMode="auto">
        <a:xfrm xmlns:a="http://schemas.openxmlformats.org/drawingml/2006/main">
          <a:off x="-263349" y="2872800"/>
          <a:ext cx="535347" cy="532485"/>
        </a:xfrm>
        <a:prstGeom xmlns:a="http://schemas.openxmlformats.org/drawingml/2006/main" prst="rect">
          <a:avLst/>
        </a:prstGeom>
        <a:ln xmlns:a="http://schemas.openxmlformats.org/drawingml/2006/main">
          <a:noFill/>
          <a:bevel/>
        </a:ln>
        <a:effectLst xmlns:a="http://schemas.openxmlformats.org/drawingml/2006/main">
          <a:outerShdw blurRad="292100" dist="139700" dir="2700000" algn="tl" rotWithShape="0">
            <a:srgbClr val="333333">
              <a:alpha val="65000"/>
            </a:srgbClr>
          </a:outerShdw>
          <a:softEdge rad="127000"/>
        </a:effectLst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5A7AC-8C69-4949-9676-34041E527CFF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4C450-36A4-4BC1-8939-1D7B5F0D3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624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 indent="360041" algn="just">
              <a:lnSpc>
                <a:spcPct val="100000"/>
              </a:lnSpc>
              <a:spcAft>
                <a:spcPts val="0"/>
              </a:spcAft>
              <a:defRPr/>
            </a:pPr>
            <a:endParaRPr sz="1400" dirty="0">
              <a:latin typeface="PT Astra Serif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endParaRPr dirty="0">
              <a:solidFill>
                <a:prstClr val="black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64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 indent="360041" algn="just">
              <a:lnSpc>
                <a:spcPct val="100000"/>
              </a:lnSpc>
              <a:spcAft>
                <a:spcPts val="0"/>
              </a:spcAft>
              <a:defRPr/>
            </a:pPr>
            <a:endParaRPr sz="1400" dirty="0">
              <a:latin typeface="PT Astra Serif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endParaRPr dirty="0">
              <a:solidFill>
                <a:prstClr val="black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9681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 indent="360041" algn="just">
              <a:lnSpc>
                <a:spcPct val="100000"/>
              </a:lnSpc>
              <a:spcAft>
                <a:spcPts val="0"/>
              </a:spcAft>
              <a:defRPr/>
            </a:pPr>
            <a:endParaRPr sz="1400" dirty="0">
              <a:latin typeface="PT Astra Serif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endParaRPr dirty="0">
              <a:solidFill>
                <a:prstClr val="black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2236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 indent="360041" algn="just">
              <a:lnSpc>
                <a:spcPct val="100000"/>
              </a:lnSpc>
              <a:spcAft>
                <a:spcPts val="0"/>
              </a:spcAft>
              <a:defRPr/>
            </a:pPr>
            <a:endParaRPr sz="1400" dirty="0">
              <a:latin typeface="PT Astra Serif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342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 indent="360041" algn="just">
              <a:lnSpc>
                <a:spcPct val="100000"/>
              </a:lnSpc>
              <a:spcAft>
                <a:spcPts val="0"/>
              </a:spcAft>
              <a:defRPr/>
            </a:pPr>
            <a:endParaRPr sz="1400" dirty="0">
              <a:latin typeface="PT Astra Serif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endParaRPr dirty="0">
              <a:solidFill>
                <a:prstClr val="black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4303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9BFB-2D16-4AF3-9E55-C587AF952FB5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1185-839F-4A56-B12A-1BFD159D13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9167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9BFB-2D16-4AF3-9E55-C587AF952FB5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1185-839F-4A56-B12A-1BFD159D13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40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9BFB-2D16-4AF3-9E55-C587AF952FB5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1185-839F-4A56-B12A-1BFD159D13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2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9BFB-2D16-4AF3-9E55-C587AF952FB5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1185-839F-4A56-B12A-1BFD159D13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28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9BFB-2D16-4AF3-9E55-C587AF952FB5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1185-839F-4A56-B12A-1BFD159D13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002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9BFB-2D16-4AF3-9E55-C587AF952FB5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1185-839F-4A56-B12A-1BFD159D13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506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9BFB-2D16-4AF3-9E55-C587AF952FB5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1185-839F-4A56-B12A-1BFD159D13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567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9BFB-2D16-4AF3-9E55-C587AF952FB5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1185-839F-4A56-B12A-1BFD159D13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546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9BFB-2D16-4AF3-9E55-C587AF952FB5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1185-839F-4A56-B12A-1BFD159D13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700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9BFB-2D16-4AF3-9E55-C587AF952FB5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1185-839F-4A56-B12A-1BFD159D13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200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9BFB-2D16-4AF3-9E55-C587AF952FB5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1185-839F-4A56-B12A-1BFD159D13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98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59BFB-2D16-4AF3-9E55-C587AF952FB5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41185-839F-4A56-B12A-1BFD159D13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766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chart" Target="../charts/chart1.xml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13" Type="http://schemas.microsoft.com/office/2007/relationships/diagramDrawing" Target="../diagrams/drawing3.xml"/><Relationship Id="rId18" Type="http://schemas.microsoft.com/office/2007/relationships/diagramDrawing" Target="../diagrams/drawing4.xml"/><Relationship Id="rId3" Type="http://schemas.openxmlformats.org/officeDocument/2006/relationships/chart" Target="../charts/chart3.xml"/><Relationship Id="rId7" Type="http://schemas.openxmlformats.org/officeDocument/2006/relationships/diagramColors" Target="../diagrams/colors2.xml"/><Relationship Id="rId12" Type="http://schemas.openxmlformats.org/officeDocument/2006/relationships/diagramColors" Target="../diagrams/colors3.xml"/><Relationship Id="rId17" Type="http://schemas.openxmlformats.org/officeDocument/2006/relationships/diagramColors" Target="../diagrams/colors4.xml"/><Relationship Id="rId2" Type="http://schemas.openxmlformats.org/officeDocument/2006/relationships/notesSlide" Target="../notesSlides/notesSlide4.xml"/><Relationship Id="rId16" Type="http://schemas.openxmlformats.org/officeDocument/2006/relationships/diagramQuickStyle" Target="../diagrams/quickStyl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11" Type="http://schemas.openxmlformats.org/officeDocument/2006/relationships/diagramQuickStyle" Target="../diagrams/quickStyle3.xml"/><Relationship Id="rId5" Type="http://schemas.openxmlformats.org/officeDocument/2006/relationships/diagramLayout" Target="../diagrams/layout2.xml"/><Relationship Id="rId15" Type="http://schemas.openxmlformats.org/officeDocument/2006/relationships/diagramLayout" Target="../diagrams/layout4.xml"/><Relationship Id="rId10" Type="http://schemas.openxmlformats.org/officeDocument/2006/relationships/diagramLayout" Target="../diagrams/layout3.xml"/><Relationship Id="rId19" Type="http://schemas.openxmlformats.org/officeDocument/2006/relationships/image" Target="../media/image6.png"/><Relationship Id="rId4" Type="http://schemas.openxmlformats.org/officeDocument/2006/relationships/diagramData" Target="../diagrams/data2.xml"/><Relationship Id="rId9" Type="http://schemas.openxmlformats.org/officeDocument/2006/relationships/diagramData" Target="../diagrams/data3.xml"/><Relationship Id="rId14" Type="http://schemas.openxmlformats.org/officeDocument/2006/relationships/diagramData" Target="../diagrams/data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96745392" name="Параллелограмм 11"/>
          <p:cNvSpPr/>
          <p:nvPr/>
        </p:nvSpPr>
        <p:spPr bwMode="auto">
          <a:xfrm rot="17987391" flipH="1">
            <a:off x="6086568" y="-1035654"/>
            <a:ext cx="3849144" cy="3075619"/>
          </a:xfrm>
          <a:prstGeom prst="parallelogram">
            <a:avLst>
              <a:gd name="adj" fmla="val 61381"/>
            </a:avLst>
          </a:prstGeom>
          <a:gradFill>
            <a:gsLst>
              <a:gs pos="0">
                <a:srgbClr val="677BC1"/>
              </a:gs>
              <a:gs pos="0">
                <a:srgbClr val="01AB72">
                  <a:alpha val="50000"/>
                </a:srgbClr>
              </a:gs>
              <a:gs pos="49000">
                <a:srgbClr val="0197A8">
                  <a:alpha val="68000"/>
                </a:srgbClr>
              </a:gs>
              <a:gs pos="100000">
                <a:srgbClr val="3489B5"/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kern="0" dirty="0">
              <a:gradFill>
                <a:gsLst>
                  <a:gs pos="0">
                    <a:srgbClr val="01AB72"/>
                  </a:gs>
                  <a:gs pos="0">
                    <a:srgbClr val="01AB72"/>
                  </a:gs>
                  <a:gs pos="50000">
                    <a:srgbClr val="01A18F">
                      <a:alpha val="99000"/>
                    </a:srgbClr>
                  </a:gs>
                  <a:gs pos="100000">
                    <a:srgbClr val="328AB4"/>
                  </a:gs>
                </a:gsLst>
                <a:lin ang="5400000" scaled="1"/>
              </a:gradFill>
            </a:endParaRPr>
          </a:p>
        </p:txBody>
      </p:sp>
      <p:sp>
        <p:nvSpPr>
          <p:cNvPr id="928617902" name="Параллелограмм 12"/>
          <p:cNvSpPr/>
          <p:nvPr/>
        </p:nvSpPr>
        <p:spPr bwMode="auto">
          <a:xfrm rot="7154776" flipH="1">
            <a:off x="6119180" y="-92215"/>
            <a:ext cx="935082" cy="777905"/>
          </a:xfrm>
          <a:prstGeom prst="parallelogram">
            <a:avLst>
              <a:gd name="adj" fmla="val 61381"/>
            </a:avLst>
          </a:prstGeom>
          <a:gradFill>
            <a:gsLst>
              <a:gs pos="0">
                <a:srgbClr val="677BC1"/>
              </a:gs>
              <a:gs pos="0">
                <a:srgbClr val="01AB72">
                  <a:alpha val="75000"/>
                </a:srgbClr>
              </a:gs>
              <a:gs pos="49000">
                <a:srgbClr val="0197A8"/>
              </a:gs>
              <a:gs pos="100000">
                <a:srgbClr val="3489B5"/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kern="0" dirty="0">
              <a:gradFill>
                <a:gsLst>
                  <a:gs pos="0">
                    <a:srgbClr val="01AB72"/>
                  </a:gs>
                  <a:gs pos="0">
                    <a:srgbClr val="01AB72"/>
                  </a:gs>
                  <a:gs pos="50000">
                    <a:srgbClr val="01A18F">
                      <a:alpha val="99000"/>
                    </a:srgbClr>
                  </a:gs>
                  <a:gs pos="100000">
                    <a:srgbClr val="328AB4"/>
                  </a:gs>
                </a:gsLst>
                <a:lin ang="5400000" scaled="1"/>
              </a:gradFill>
            </a:endParaRPr>
          </a:p>
        </p:txBody>
      </p:sp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6E6D6374-7E02-46F3-A7C4-1E2523BBC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286" y="69391"/>
            <a:ext cx="4860668" cy="1325563"/>
          </a:xfrm>
        </p:spPr>
        <p:txBody>
          <a:bodyPr>
            <a:normAutofit fontScale="90000"/>
          </a:bodyPr>
          <a:lstStyle/>
          <a:p>
            <a:r>
              <a:rPr lang="ru-RU" sz="2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Профориентационная</a:t>
            </a:r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 работа с </a:t>
            </a:r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обучающими</a:t>
            </a:r>
            <a:r>
              <a:rPr lang="en-US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c</a:t>
            </a:r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я </a:t>
            </a:r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образовательных организаций</a:t>
            </a:r>
            <a:endParaRPr lang="ru-RU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4108" name="Picture 12" descr="https://avatars.mds.yandex.net/i?id=909cf1c46d90411395d51e13655d7f0e-4545247-images-thumbs&amp;n=1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1" t="4977" r="4606" b="9954"/>
          <a:stretch/>
        </p:blipFill>
        <p:spPr bwMode="auto">
          <a:xfrm>
            <a:off x="361732" y="3106897"/>
            <a:ext cx="1191023" cy="1299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Прямоугольник 27"/>
          <p:cNvSpPr/>
          <p:nvPr/>
        </p:nvSpPr>
        <p:spPr bwMode="auto">
          <a:xfrm>
            <a:off x="1639904" y="1667046"/>
            <a:ext cx="7213913" cy="4179455"/>
          </a:xfrm>
          <a:prstGeom prst="rect">
            <a:avLst/>
          </a:prstGeom>
          <a:solidFill>
            <a:srgbClr val="00B0F0">
              <a:alpha val="24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КГБУЗ «</a:t>
            </a:r>
            <a:r>
              <a:rPr lang="ru-RU" sz="1600" b="1" dirty="0" err="1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Быстроистокская</a:t>
            </a:r>
            <a:r>
              <a:rPr lang="ru-RU" sz="1600" b="1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центральная районная больница» 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приглашает обучающихся образовательных организаций 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к заключению договора о целевом обучении 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в профессиональных образовательных организациях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(ответственный специалист Миронова Ольга Ивановна,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тел. 89609488170)</a:t>
            </a:r>
            <a:endParaRPr lang="ru-RU" sz="1600" b="1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1026" name="Picture 2" descr="https://avatars.mds.yandex.net/i?id=980b3872a90efea8c321c2507f32c5f08684f6f5-5238039-images-thumbs&amp;n=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924" y="1531736"/>
            <a:ext cx="1527564" cy="1299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avatars.mds.yandex.net/i?id=19ba417e5bb3c0dcba9794185d6b22152a281a38-10036291-images-thumbs&amp;n=1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47" t="-1357" r="20607" b="-1"/>
          <a:stretch/>
        </p:blipFill>
        <p:spPr bwMode="auto">
          <a:xfrm>
            <a:off x="420329" y="4841680"/>
            <a:ext cx="1173245" cy="1470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5446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96745392" name="Параллелограмм 11"/>
          <p:cNvSpPr/>
          <p:nvPr/>
        </p:nvSpPr>
        <p:spPr bwMode="auto">
          <a:xfrm rot="17987391" flipH="1">
            <a:off x="6086568" y="-1035654"/>
            <a:ext cx="3849144" cy="3075619"/>
          </a:xfrm>
          <a:prstGeom prst="parallelogram">
            <a:avLst>
              <a:gd name="adj" fmla="val 61381"/>
            </a:avLst>
          </a:prstGeom>
          <a:gradFill>
            <a:gsLst>
              <a:gs pos="0">
                <a:srgbClr val="677BC1"/>
              </a:gs>
              <a:gs pos="0">
                <a:srgbClr val="01AB72">
                  <a:alpha val="50000"/>
                </a:srgbClr>
              </a:gs>
              <a:gs pos="49000">
                <a:srgbClr val="0197A8">
                  <a:alpha val="68000"/>
                </a:srgbClr>
              </a:gs>
              <a:gs pos="100000">
                <a:srgbClr val="3489B5"/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kern="0" dirty="0">
              <a:gradFill>
                <a:gsLst>
                  <a:gs pos="0">
                    <a:srgbClr val="01AB72"/>
                  </a:gs>
                  <a:gs pos="0">
                    <a:srgbClr val="01AB72"/>
                  </a:gs>
                  <a:gs pos="50000">
                    <a:srgbClr val="01A18F">
                      <a:alpha val="99000"/>
                    </a:srgbClr>
                  </a:gs>
                  <a:gs pos="100000">
                    <a:srgbClr val="328AB4"/>
                  </a:gs>
                </a:gsLst>
                <a:lin ang="5400000" scaled="1"/>
              </a:gradFill>
            </a:endParaRPr>
          </a:p>
        </p:txBody>
      </p:sp>
      <p:sp>
        <p:nvSpPr>
          <p:cNvPr id="928617902" name="Параллелограмм 12"/>
          <p:cNvSpPr/>
          <p:nvPr/>
        </p:nvSpPr>
        <p:spPr bwMode="auto">
          <a:xfrm rot="7154776" flipH="1">
            <a:off x="6119180" y="-92215"/>
            <a:ext cx="935082" cy="777905"/>
          </a:xfrm>
          <a:prstGeom prst="parallelogram">
            <a:avLst>
              <a:gd name="adj" fmla="val 61381"/>
            </a:avLst>
          </a:prstGeom>
          <a:gradFill>
            <a:gsLst>
              <a:gs pos="0">
                <a:srgbClr val="677BC1"/>
              </a:gs>
              <a:gs pos="0">
                <a:srgbClr val="01AB72">
                  <a:alpha val="75000"/>
                </a:srgbClr>
              </a:gs>
              <a:gs pos="49000">
                <a:srgbClr val="0197A8"/>
              </a:gs>
              <a:gs pos="100000">
                <a:srgbClr val="3489B5"/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kern="0" dirty="0">
              <a:gradFill>
                <a:gsLst>
                  <a:gs pos="0">
                    <a:srgbClr val="01AB72"/>
                  </a:gs>
                  <a:gs pos="0">
                    <a:srgbClr val="01AB72"/>
                  </a:gs>
                  <a:gs pos="50000">
                    <a:srgbClr val="01A18F">
                      <a:alpha val="99000"/>
                    </a:srgbClr>
                  </a:gs>
                  <a:gs pos="100000">
                    <a:srgbClr val="328AB4"/>
                  </a:gs>
                </a:gsLst>
                <a:lin ang="5400000" scaled="1"/>
              </a:gradFill>
            </a:endParaRPr>
          </a:p>
        </p:txBody>
      </p:sp>
      <p:graphicFrame>
        <p:nvGraphicFramePr>
          <p:cNvPr id="1556749520" name="Диаграмма 1556749519"/>
          <p:cNvGraphicFramePr>
            <a:graphicFrameLocks/>
          </p:cNvGraphicFramePr>
          <p:nvPr/>
        </p:nvGraphicFramePr>
        <p:xfrm>
          <a:off x="5180235" y="4609615"/>
          <a:ext cx="2087894" cy="1107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6E6D6374-7E02-46F3-A7C4-1E2523BBC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057" y="18130"/>
            <a:ext cx="7752097" cy="1325563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Преимущества заключения договора о целевом обучении 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929931"/>
              </p:ext>
            </p:extLst>
          </p:nvPr>
        </p:nvGraphicFramePr>
        <p:xfrm>
          <a:off x="2025376" y="1290559"/>
          <a:ext cx="6919521" cy="54890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028" name="Picture 4" descr="https://avatars.mds.yandex.net/i?id=223f212a68487884ba307c9eb2c2d98118205198-7607859-images-thumbs&amp;n=13"/>
          <p:cNvPicPr>
            <a:picLocks noChangeAspect="1" noChangeArrowheads="1"/>
          </p:cNvPicPr>
          <p:nvPr/>
        </p:nvPicPr>
        <p:blipFill>
          <a:blip r:embed="rId9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08" y="2054298"/>
            <a:ext cx="2076045" cy="2624366"/>
          </a:xfrm>
          <a:prstGeom prst="rect">
            <a:avLst/>
          </a:prstGeom>
          <a:solidFill>
            <a:srgbClr val="FF0000"/>
          </a:solidFill>
        </p:spPr>
      </p:pic>
      <p:sp>
        <p:nvSpPr>
          <p:cNvPr id="14" name="Овал 13"/>
          <p:cNvSpPr/>
          <p:nvPr/>
        </p:nvSpPr>
        <p:spPr>
          <a:xfrm>
            <a:off x="2608201" y="4411214"/>
            <a:ext cx="467665" cy="623553"/>
          </a:xfrm>
          <a:prstGeom prst="ellipse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300000" contourW="12700" prstMaterial="flat">
            <a:bevelT w="177800" h="254000"/>
            <a:bevelB w="152400"/>
          </a:sp3d>
        </p:spPr>
        <p:style>
          <a:lnRef idx="0">
            <a:schemeClr val="accent5">
              <a:hueOff val="-5632119"/>
              <a:satOff val="-14516"/>
              <a:lumOff val="-9804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Овал 14"/>
          <p:cNvSpPr/>
          <p:nvPr/>
        </p:nvSpPr>
        <p:spPr bwMode="auto">
          <a:xfrm>
            <a:off x="2540728" y="3507140"/>
            <a:ext cx="508831" cy="681403"/>
          </a:xfrm>
          <a:prstGeom prst="ellipse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300000" contourW="12700" prstMaterial="flat">
            <a:bevelT w="177800" h="254000"/>
            <a:bevelB w="152400"/>
          </a:sp3d>
        </p:spPr>
        <p:style>
          <a:lnRef idx="0">
            <a:schemeClr val="accent5">
              <a:hueOff val="-5632119"/>
              <a:satOff val="-14516"/>
              <a:lumOff val="-9804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Овал 15"/>
          <p:cNvSpPr/>
          <p:nvPr/>
        </p:nvSpPr>
        <p:spPr bwMode="auto">
          <a:xfrm>
            <a:off x="2540728" y="2774990"/>
            <a:ext cx="467665" cy="623553"/>
          </a:xfrm>
          <a:prstGeom prst="ellipse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300000" contourW="12700" prstMaterial="flat">
            <a:bevelT w="177800" h="254000"/>
            <a:bevelB w="152400"/>
          </a:sp3d>
        </p:spPr>
        <p:style>
          <a:lnRef idx="0">
            <a:schemeClr val="accent5">
              <a:hueOff val="-5632119"/>
              <a:satOff val="-14516"/>
              <a:lumOff val="-9804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Овал 16"/>
          <p:cNvSpPr/>
          <p:nvPr/>
        </p:nvSpPr>
        <p:spPr bwMode="auto">
          <a:xfrm>
            <a:off x="2306896" y="2042839"/>
            <a:ext cx="467665" cy="623553"/>
          </a:xfrm>
          <a:prstGeom prst="ellipse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300000" contourW="12700" prstMaterial="flat">
            <a:bevelT w="177800" h="254000"/>
            <a:bevelB w="152400"/>
          </a:sp3d>
        </p:spPr>
        <p:style>
          <a:lnRef idx="0">
            <a:schemeClr val="accent5">
              <a:hueOff val="-5632119"/>
              <a:satOff val="-14516"/>
              <a:lumOff val="-9804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Овал 17"/>
          <p:cNvSpPr/>
          <p:nvPr/>
        </p:nvSpPr>
        <p:spPr bwMode="auto">
          <a:xfrm>
            <a:off x="2073064" y="1294209"/>
            <a:ext cx="467665" cy="623553"/>
          </a:xfrm>
          <a:prstGeom prst="ellipse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300000" contourW="12700" prstMaterial="flat">
            <a:bevelT w="177800" h="254000"/>
            <a:bevelB w="152400"/>
          </a:sp3d>
        </p:spPr>
        <p:style>
          <a:lnRef idx="0">
            <a:schemeClr val="accent5">
              <a:hueOff val="-5632119"/>
              <a:satOff val="-14516"/>
              <a:lumOff val="-9804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3212552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104" name="Picture 8" descr="https://avatars.mds.yandex.net/i?id=f3b8ebc8d4109dbcd3dd011643992e242ca09af6-5331866-images-thumbs&amp;n=1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15" r="2259"/>
          <a:stretch/>
        </p:blipFill>
        <p:spPr bwMode="auto">
          <a:xfrm>
            <a:off x="3821087" y="2183006"/>
            <a:ext cx="1359148" cy="1846761"/>
          </a:xfrm>
          <a:prstGeom prst="rect">
            <a:avLst/>
          </a:prstGeom>
          <a:gradFill>
            <a:gsLst>
              <a:gs pos="8000">
                <a:srgbClr val="A7FFFF"/>
              </a:gs>
              <a:gs pos="31000">
                <a:schemeClr val="accent1">
                  <a:lumMod val="45000"/>
                  <a:lumOff val="55000"/>
                </a:schemeClr>
              </a:gs>
              <a:gs pos="65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1096745392" name="Параллелограмм 11"/>
          <p:cNvSpPr/>
          <p:nvPr/>
        </p:nvSpPr>
        <p:spPr bwMode="auto">
          <a:xfrm rot="17987391" flipH="1">
            <a:off x="6320053" y="-966934"/>
            <a:ext cx="3632663" cy="2879933"/>
          </a:xfrm>
          <a:prstGeom prst="parallelogram">
            <a:avLst>
              <a:gd name="adj" fmla="val 61381"/>
            </a:avLst>
          </a:prstGeom>
          <a:gradFill>
            <a:gsLst>
              <a:gs pos="0">
                <a:srgbClr val="677BC1"/>
              </a:gs>
              <a:gs pos="0">
                <a:srgbClr val="01AB72">
                  <a:alpha val="50000"/>
                </a:srgbClr>
              </a:gs>
              <a:gs pos="49000">
                <a:srgbClr val="0197A8">
                  <a:alpha val="68000"/>
                </a:srgbClr>
              </a:gs>
              <a:gs pos="100000">
                <a:srgbClr val="3489B5"/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kern="0" dirty="0">
              <a:gradFill>
                <a:gsLst>
                  <a:gs pos="0">
                    <a:srgbClr val="01AB72"/>
                  </a:gs>
                  <a:gs pos="0">
                    <a:srgbClr val="01AB72"/>
                  </a:gs>
                  <a:gs pos="50000">
                    <a:srgbClr val="01A18F">
                      <a:alpha val="99000"/>
                    </a:srgbClr>
                  </a:gs>
                  <a:gs pos="100000">
                    <a:srgbClr val="328AB4"/>
                  </a:gs>
                </a:gsLst>
                <a:lin ang="5400000" scaled="1"/>
              </a:gradFill>
            </a:endParaRPr>
          </a:p>
        </p:txBody>
      </p:sp>
      <p:sp>
        <p:nvSpPr>
          <p:cNvPr id="928617902" name="Параллелограмм 12"/>
          <p:cNvSpPr/>
          <p:nvPr/>
        </p:nvSpPr>
        <p:spPr bwMode="auto">
          <a:xfrm rot="7154776" flipH="1">
            <a:off x="6196217" y="18669"/>
            <a:ext cx="914889" cy="632946"/>
          </a:xfrm>
          <a:prstGeom prst="parallelogram">
            <a:avLst>
              <a:gd name="adj" fmla="val 61381"/>
            </a:avLst>
          </a:prstGeom>
          <a:gradFill>
            <a:gsLst>
              <a:gs pos="0">
                <a:srgbClr val="677BC1"/>
              </a:gs>
              <a:gs pos="0">
                <a:srgbClr val="01AB72">
                  <a:alpha val="75000"/>
                </a:srgbClr>
              </a:gs>
              <a:gs pos="49000">
                <a:srgbClr val="0197A8"/>
              </a:gs>
              <a:gs pos="100000">
                <a:srgbClr val="3489B5"/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kern="0" dirty="0">
              <a:gradFill>
                <a:gsLst>
                  <a:gs pos="0">
                    <a:srgbClr val="01AB72"/>
                  </a:gs>
                  <a:gs pos="0">
                    <a:srgbClr val="01AB72"/>
                  </a:gs>
                  <a:gs pos="50000">
                    <a:srgbClr val="01A18F">
                      <a:alpha val="99000"/>
                    </a:srgbClr>
                  </a:gs>
                  <a:gs pos="100000">
                    <a:srgbClr val="328AB4"/>
                  </a:gs>
                </a:gsLst>
                <a:lin ang="5400000" scaled="1"/>
              </a:gradFill>
            </a:endParaRPr>
          </a:p>
        </p:txBody>
      </p:sp>
      <p:graphicFrame>
        <p:nvGraphicFramePr>
          <p:cNvPr id="1556749520" name="Диаграмма 1556749519"/>
          <p:cNvGraphicFramePr>
            <a:graphicFrameLocks/>
          </p:cNvGraphicFramePr>
          <p:nvPr/>
        </p:nvGraphicFramePr>
        <p:xfrm>
          <a:off x="5180235" y="4609615"/>
          <a:ext cx="2087894" cy="1107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6E6D6374-7E02-46F3-A7C4-1E2523BBC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978" y="59197"/>
            <a:ext cx="7886700" cy="1325563"/>
          </a:xfrm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Стороны договора о целевом обучении</a:t>
            </a:r>
          </a:p>
        </p:txBody>
      </p:sp>
      <p:grpSp>
        <p:nvGrpSpPr>
          <p:cNvPr id="18" name="Группа 17"/>
          <p:cNvGrpSpPr/>
          <p:nvPr/>
        </p:nvGrpSpPr>
        <p:grpSpPr>
          <a:xfrm>
            <a:off x="819923" y="1558252"/>
            <a:ext cx="1999286" cy="1332723"/>
            <a:chOff x="1909926" y="1697017"/>
            <a:chExt cx="2128302" cy="799218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1909926" y="1697017"/>
              <a:ext cx="2128302" cy="799218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Скругленный прямоугольник 4"/>
            <p:cNvSpPr/>
            <p:nvPr/>
          </p:nvSpPr>
          <p:spPr>
            <a:xfrm>
              <a:off x="2002516" y="1842997"/>
              <a:ext cx="2015296" cy="592016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2385" tIns="32385" rIns="32385" bIns="32385" numCol="1" spcCol="1270" anchor="t" anchorCtr="0">
              <a:noAutofit/>
            </a:bodyPr>
            <a:lstStyle/>
            <a:p>
              <a:pPr marL="285750" lvl="1" indent="-28575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ru-RU" sz="2400" dirty="0" smtClean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PT Astra Serif" panose="020A0603040505020204" pitchFamily="18" charset="-52"/>
                  <a:ea typeface="PT Astra Serif" panose="020A0603040505020204" pitchFamily="18" charset="-52"/>
                </a:rPr>
                <a:t>Гражданин</a:t>
              </a:r>
              <a:endParaRPr lang="ru-RU" sz="2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endParaRP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5969802" y="1489649"/>
            <a:ext cx="1999286" cy="1329929"/>
            <a:chOff x="2183353" y="3533208"/>
            <a:chExt cx="3222057" cy="1329929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2" name="Скругленный прямоугольник 21"/>
            <p:cNvSpPr/>
            <p:nvPr/>
          </p:nvSpPr>
          <p:spPr>
            <a:xfrm>
              <a:off x="2198354" y="3533208"/>
              <a:ext cx="3207056" cy="1329929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Скругленный прямоугольник 4"/>
            <p:cNvSpPr/>
            <p:nvPr/>
          </p:nvSpPr>
          <p:spPr>
            <a:xfrm>
              <a:off x="2183353" y="3706305"/>
              <a:ext cx="3145846" cy="983734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t" anchorCtr="0">
              <a:noAutofit/>
            </a:bodyPr>
            <a:lstStyle/>
            <a:p>
              <a:pPr marL="0" lvl="1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ru-RU" sz="24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PT Astra Serif" panose="020A0603040505020204" pitchFamily="18" charset="-52"/>
                  <a:ea typeface="PT Astra Serif" panose="020A0603040505020204" pitchFamily="18" charset="-52"/>
                </a:rPr>
                <a:t>Заказчик</a:t>
              </a:r>
              <a:r>
                <a:rPr lang="ru-RU" sz="24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 </a:t>
              </a:r>
              <a:r>
                <a:rPr lang="ru-RU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(Министерство здравоохранения Алтайского края)</a:t>
              </a:r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3789659" y="1741971"/>
            <a:ext cx="1160022" cy="924323"/>
            <a:chOff x="1507822" y="2393827"/>
            <a:chExt cx="1807295" cy="675640"/>
          </a:xfrm>
          <a:gradFill>
            <a:gsLst>
              <a:gs pos="75000">
                <a:srgbClr val="8BCCE9"/>
              </a:gs>
              <a:gs pos="92000">
                <a:srgbClr val="0197A8">
                  <a:alpha val="68000"/>
                </a:srgbClr>
              </a:gs>
              <a:gs pos="100000">
                <a:srgbClr val="3489B5"/>
              </a:gs>
            </a:gsLst>
            <a:lin ang="18000000" scaled="0"/>
          </a:gradFill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25" name="Скругленный прямоугольник 24"/>
            <p:cNvSpPr/>
            <p:nvPr/>
          </p:nvSpPr>
          <p:spPr>
            <a:xfrm>
              <a:off x="1507822" y="2393827"/>
              <a:ext cx="1807295" cy="675640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Скругленный прямоугольник 4"/>
            <p:cNvSpPr/>
            <p:nvPr/>
          </p:nvSpPr>
          <p:spPr>
            <a:xfrm>
              <a:off x="1527611" y="2437470"/>
              <a:ext cx="1748532" cy="577544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17780" rIns="26670" bIns="1778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PT Astra Serif" panose="020A0603040505020204" pitchFamily="18" charset="-52"/>
                  <a:ea typeface="PT Astra Serif" panose="020A0603040505020204" pitchFamily="18" charset="-52"/>
                </a:rPr>
                <a:t>Договор о целевом обучении</a:t>
              </a: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800248" y="4503187"/>
            <a:ext cx="2139051" cy="1213863"/>
            <a:chOff x="8688121" y="1245717"/>
            <a:chExt cx="1929457" cy="1576493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8" name="Скругленный прямоугольник 27"/>
            <p:cNvSpPr/>
            <p:nvPr/>
          </p:nvSpPr>
          <p:spPr>
            <a:xfrm>
              <a:off x="8688121" y="1245717"/>
              <a:ext cx="1929457" cy="1576493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sp>
        <p:sp>
          <p:nvSpPr>
            <p:cNvPr id="29" name="Скругленный прямоугольник 4"/>
            <p:cNvSpPr/>
            <p:nvPr/>
          </p:nvSpPr>
          <p:spPr>
            <a:xfrm>
              <a:off x="8804462" y="1269546"/>
              <a:ext cx="1763894" cy="1428876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t" anchorCtr="0">
              <a:noAutofit/>
            </a:bodyPr>
            <a:lstStyle/>
            <a:p>
              <a:pPr marL="228600" lvl="1" indent="-22860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ru-RU" sz="2400" dirty="0" smtClean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PT Astra Serif" panose="020A0603040505020204" pitchFamily="18" charset="-52"/>
                  <a:ea typeface="PT Astra Serif" panose="020A0603040505020204" pitchFamily="18" charset="-52"/>
                </a:rPr>
                <a:t>Образовательная организация </a:t>
              </a:r>
            </a:p>
            <a:p>
              <a:pPr marL="0" lvl="1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600" i="1" dirty="0" smtClean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(ПОО, подведомственные Минздраву Алтайского края)</a:t>
              </a:r>
            </a:p>
            <a:p>
              <a:pPr marL="457200" lvl="2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endParaRPr lang="ru-RU" sz="20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endParaRPr lang="ru-RU" sz="20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6168157" y="4410353"/>
            <a:ext cx="2199944" cy="1278025"/>
            <a:chOff x="8146882" y="3713441"/>
            <a:chExt cx="1911385" cy="1290776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1" name="Скругленный прямоугольник 30"/>
            <p:cNvSpPr/>
            <p:nvPr/>
          </p:nvSpPr>
          <p:spPr>
            <a:xfrm>
              <a:off x="8146882" y="3713441"/>
              <a:ext cx="1911385" cy="1290776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Скругленный прямоугольник 4"/>
            <p:cNvSpPr/>
            <p:nvPr/>
          </p:nvSpPr>
          <p:spPr>
            <a:xfrm>
              <a:off x="8183161" y="3801824"/>
              <a:ext cx="1765123" cy="1166115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t" anchorCtr="0">
              <a:noAutofit/>
            </a:bodyPr>
            <a:lstStyle/>
            <a:p>
              <a:pPr marL="228600" lvl="1" indent="-22860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ru-RU" sz="24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PT Astra Serif" panose="020A0603040505020204" pitchFamily="18" charset="-52"/>
                  <a:ea typeface="PT Astra Serif" panose="020A0603040505020204" pitchFamily="18" charset="-52"/>
                </a:rPr>
                <a:t>Работодатель</a:t>
              </a:r>
            </a:p>
            <a:p>
              <a:pPr marL="0" lvl="1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6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(организация в которой будет работать Гражданин)</a:t>
              </a:r>
            </a:p>
          </p:txBody>
        </p:sp>
      </p:grpSp>
      <p:cxnSp>
        <p:nvCxnSpPr>
          <p:cNvPr id="11" name="Прямая со стрелкой 10"/>
          <p:cNvCxnSpPr/>
          <p:nvPr/>
        </p:nvCxnSpPr>
        <p:spPr>
          <a:xfrm>
            <a:off x="2816339" y="2174521"/>
            <a:ext cx="961007" cy="165535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23" idx="1"/>
          </p:cNvCxnSpPr>
          <p:nvPr/>
        </p:nvCxnSpPr>
        <p:spPr>
          <a:xfrm flipH="1">
            <a:off x="4949682" y="2154613"/>
            <a:ext cx="1020121" cy="102675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 bwMode="auto">
          <a:xfrm flipV="1">
            <a:off x="2933282" y="3922778"/>
            <a:ext cx="887805" cy="696063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 bwMode="auto">
          <a:xfrm flipH="1" flipV="1">
            <a:off x="4924666" y="3922777"/>
            <a:ext cx="1243491" cy="575086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6849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96745392" name="Параллелограмм 11"/>
          <p:cNvSpPr/>
          <p:nvPr/>
        </p:nvSpPr>
        <p:spPr bwMode="auto">
          <a:xfrm rot="17987391" flipH="1">
            <a:off x="6086568" y="-1035654"/>
            <a:ext cx="3849144" cy="3075619"/>
          </a:xfrm>
          <a:prstGeom prst="parallelogram">
            <a:avLst>
              <a:gd name="adj" fmla="val 61381"/>
            </a:avLst>
          </a:prstGeom>
          <a:gradFill>
            <a:gsLst>
              <a:gs pos="0">
                <a:srgbClr val="677BC1"/>
              </a:gs>
              <a:gs pos="0">
                <a:srgbClr val="01AB72">
                  <a:alpha val="50000"/>
                </a:srgbClr>
              </a:gs>
              <a:gs pos="49000">
                <a:srgbClr val="0197A8">
                  <a:alpha val="68000"/>
                </a:srgbClr>
              </a:gs>
              <a:gs pos="100000">
                <a:srgbClr val="3489B5"/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gradFill>
                <a:gsLst>
                  <a:gs pos="0">
                    <a:srgbClr val="01AB72"/>
                  </a:gs>
                  <a:gs pos="0">
                    <a:srgbClr val="01AB72"/>
                  </a:gs>
                  <a:gs pos="50000">
                    <a:srgbClr val="01A18F">
                      <a:alpha val="99000"/>
                    </a:srgbClr>
                  </a:gs>
                  <a:gs pos="100000">
                    <a:srgbClr val="328AB4"/>
                  </a:gs>
                </a:gsLst>
                <a:lin ang="5400000" scaled="1"/>
              </a:gradFill>
              <a:effectLst/>
              <a:uLnTx/>
              <a:uFillTx/>
              <a:latin typeface="Calibri"/>
              <a:cs typeface="Arial"/>
            </a:endParaRPr>
          </a:p>
        </p:txBody>
      </p:sp>
      <p:sp>
        <p:nvSpPr>
          <p:cNvPr id="928617902" name="Параллелограмм 12"/>
          <p:cNvSpPr/>
          <p:nvPr/>
        </p:nvSpPr>
        <p:spPr bwMode="auto">
          <a:xfrm rot="7154776" flipH="1">
            <a:off x="6119180" y="-92215"/>
            <a:ext cx="935082" cy="777905"/>
          </a:xfrm>
          <a:prstGeom prst="parallelogram">
            <a:avLst>
              <a:gd name="adj" fmla="val 61381"/>
            </a:avLst>
          </a:prstGeom>
          <a:gradFill>
            <a:gsLst>
              <a:gs pos="0">
                <a:srgbClr val="677BC1"/>
              </a:gs>
              <a:gs pos="0">
                <a:srgbClr val="01AB72">
                  <a:alpha val="75000"/>
                </a:srgbClr>
              </a:gs>
              <a:gs pos="49000">
                <a:srgbClr val="0197A8"/>
              </a:gs>
              <a:gs pos="100000">
                <a:srgbClr val="3489B5"/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gradFill>
                <a:gsLst>
                  <a:gs pos="0">
                    <a:srgbClr val="01AB72"/>
                  </a:gs>
                  <a:gs pos="0">
                    <a:srgbClr val="01AB72"/>
                  </a:gs>
                  <a:gs pos="50000">
                    <a:srgbClr val="01A18F">
                      <a:alpha val="99000"/>
                    </a:srgbClr>
                  </a:gs>
                  <a:gs pos="100000">
                    <a:srgbClr val="328AB4"/>
                  </a:gs>
                </a:gsLst>
                <a:lin ang="5400000" scaled="1"/>
              </a:gradFill>
              <a:effectLst/>
              <a:uLnTx/>
              <a:uFillTx/>
              <a:latin typeface="Calibri"/>
              <a:cs typeface="Arial"/>
            </a:endParaRPr>
          </a:p>
        </p:txBody>
      </p:sp>
      <p:graphicFrame>
        <p:nvGraphicFramePr>
          <p:cNvPr id="1556749520" name="Диаграмма 1556749519"/>
          <p:cNvGraphicFramePr>
            <a:graphicFrameLocks/>
          </p:cNvGraphicFramePr>
          <p:nvPr/>
        </p:nvGraphicFramePr>
        <p:xfrm>
          <a:off x="5180235" y="4609615"/>
          <a:ext cx="2087894" cy="1107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6E6D6374-7E02-46F3-A7C4-1E2523BBC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978" y="59197"/>
            <a:ext cx="7886700" cy="1325563"/>
          </a:xfrm>
        </p:spPr>
        <p:txBody>
          <a:bodyPr>
            <a:normAutofit/>
          </a:bodyPr>
          <a:lstStyle/>
          <a:p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  Ответственность сторон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251196" y="1289844"/>
          <a:ext cx="8730572" cy="16098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26" name="Схема 25"/>
          <p:cNvGraphicFramePr/>
          <p:nvPr/>
        </p:nvGraphicFramePr>
        <p:xfrm>
          <a:off x="299547" y="3169354"/>
          <a:ext cx="8678215" cy="12281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27" name="Схема 26"/>
          <p:cNvGraphicFramePr/>
          <p:nvPr/>
        </p:nvGraphicFramePr>
        <p:xfrm>
          <a:off x="251196" y="4768446"/>
          <a:ext cx="8782561" cy="1448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pSp>
        <p:nvGrpSpPr>
          <p:cNvPr id="28" name="Группа 27"/>
          <p:cNvGrpSpPr/>
          <p:nvPr/>
        </p:nvGrpSpPr>
        <p:grpSpPr>
          <a:xfrm>
            <a:off x="3591232" y="1289844"/>
            <a:ext cx="2368190" cy="1609823"/>
            <a:chOff x="130932" y="0"/>
            <a:chExt cx="3308061" cy="1364979"/>
          </a:xfrm>
          <a:gradFill>
            <a:gsLst>
              <a:gs pos="5000">
                <a:schemeClr val="accent2">
                  <a:lumMod val="0"/>
                  <a:lumOff val="100000"/>
                </a:schemeClr>
              </a:gs>
              <a:gs pos="17000">
                <a:srgbClr val="6DEFD9"/>
              </a:gs>
              <a:gs pos="45000">
                <a:srgbClr val="C1DEED"/>
              </a:gs>
            </a:gsLst>
            <a:lin ang="180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9" name="Скругленный прямоугольник 28"/>
            <p:cNvSpPr/>
            <p:nvPr/>
          </p:nvSpPr>
          <p:spPr>
            <a:xfrm>
              <a:off x="130932" y="0"/>
              <a:ext cx="3308061" cy="1364979"/>
            </a:xfrm>
            <a:prstGeom prst="roundRect">
              <a:avLst>
                <a:gd name="adj" fmla="val 10000"/>
              </a:avLst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Скругленный прямоугольник 4"/>
            <p:cNvSpPr/>
            <p:nvPr/>
          </p:nvSpPr>
          <p:spPr>
            <a:xfrm>
              <a:off x="170911" y="39979"/>
              <a:ext cx="3228103" cy="1285021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marR="0" lvl="0" indent="0" algn="ctr" defTabSz="8001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T Astra Serif" panose="020A0603040505020204" pitchFamily="18" charset="-52"/>
                  <a:ea typeface="PT Astra Serif" panose="020A0603040505020204" pitchFamily="18" charset="-52"/>
                  <a:cs typeface="Arial"/>
                </a:rPr>
                <a:t>Компенсирует расходы на меры материальной </a:t>
              </a:r>
              <a:r>
                <a:rPr kumimoji="0" lang="ru-RU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T Astra Serif" panose="020A0603040505020204" pitchFamily="18" charset="-52"/>
                  <a:ea typeface="PT Astra Serif" panose="020A0603040505020204" pitchFamily="18" charset="-52"/>
                  <a:cs typeface="Arial"/>
                </a:rPr>
                <a:t>поддержки в течение</a:t>
              </a:r>
              <a:r>
                <a:rPr kumimoji="0" lang="ru-RU" sz="1800" b="1" i="0" u="none" strike="noStrike" kern="120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T Astra Serif" panose="020A0603040505020204" pitchFamily="18" charset="-52"/>
                  <a:ea typeface="PT Astra Serif" panose="020A0603040505020204" pitchFamily="18" charset="-52"/>
                  <a:cs typeface="Arial"/>
                </a:rPr>
                <a:t> 30 календарных дней</a:t>
              </a:r>
              <a:endPara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Arial"/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6665566" y="1289843"/>
            <a:ext cx="2368190" cy="1364979"/>
            <a:chOff x="130932" y="0"/>
            <a:chExt cx="3308061" cy="1364979"/>
          </a:xfrm>
          <a:gradFill>
            <a:gsLst>
              <a:gs pos="5000">
                <a:schemeClr val="accent2">
                  <a:lumMod val="0"/>
                  <a:lumOff val="100000"/>
                </a:schemeClr>
              </a:gs>
              <a:gs pos="17000">
                <a:srgbClr val="6DEFD9"/>
              </a:gs>
              <a:gs pos="45000">
                <a:srgbClr val="C1DEED"/>
              </a:gs>
            </a:gsLst>
            <a:lin ang="180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32" name="Скругленный прямоугольник 31"/>
            <p:cNvSpPr/>
            <p:nvPr/>
          </p:nvSpPr>
          <p:spPr>
            <a:xfrm>
              <a:off x="130932" y="0"/>
              <a:ext cx="3308061" cy="1364979"/>
            </a:xfrm>
            <a:prstGeom prst="roundRect">
              <a:avLst>
                <a:gd name="adj" fmla="val 10000"/>
              </a:avLst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Скругленный прямоугольник 4"/>
            <p:cNvSpPr/>
            <p:nvPr/>
          </p:nvSpPr>
          <p:spPr>
            <a:xfrm>
              <a:off x="170911" y="39979"/>
              <a:ext cx="3228103" cy="1285021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marR="0" lvl="0" indent="0" algn="ctr" defTabSz="800100" rtl="0" eaLnBrk="1" fontAlgn="auto" latinLnBrk="0" hangingPunct="1">
                <a:spcBef>
                  <a:spcPct val="0"/>
                </a:spcBef>
                <a:buClrTx/>
                <a:buSzTx/>
                <a:buFontTx/>
                <a:buNone/>
                <a:tabLst/>
                <a:defRPr/>
              </a:pP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PT Astra Serif" panose="020A0603040505020204" pitchFamily="18" charset="-52"/>
                  <a:ea typeface="PT Astra Serif" panose="020A0603040505020204" pitchFamily="18" charset="-52"/>
                  <a:cs typeface="Arial"/>
                </a:rPr>
                <a:t>Заказчик </a:t>
              </a:r>
            </a:p>
            <a:p>
              <a:pPr marL="0" marR="0" lvl="0" indent="0" algn="ctr" defTabSz="800100" rtl="0" eaLnBrk="1" fontAlgn="auto" latinLnBrk="0" hangingPunct="1">
                <a:spcBef>
                  <a:spcPct val="0"/>
                </a:spcBef>
                <a:buClrTx/>
                <a:buSzTx/>
                <a:buFontTx/>
                <a:buNone/>
                <a:tabLst/>
                <a:defRPr/>
              </a:pP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PT Astra Serif" panose="020A0603040505020204" pitchFamily="18" charset="-52"/>
                  <a:ea typeface="PT Astra Serif" panose="020A0603040505020204" pitchFamily="18" charset="-52"/>
                  <a:cs typeface="Arial"/>
                </a:rPr>
                <a:t>целевого </a:t>
              </a:r>
              <a:r>
                <a:rPr kumimoji="0" lang="ru-RU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PT Astra Serif" panose="020A0603040505020204" pitchFamily="18" charset="-52"/>
                  <a:ea typeface="PT Astra Serif" panose="020A0603040505020204" pitchFamily="18" charset="-52"/>
                  <a:cs typeface="Arial"/>
                </a:rPr>
                <a:t>обучения -</a:t>
              </a:r>
              <a:r>
                <a:rPr kumimoji="0" lang="ru-RU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PT Astra Serif" panose="020A0603040505020204" pitchFamily="18" charset="-52"/>
                  <a:ea typeface="PT Astra Serif" panose="020A0603040505020204" pitchFamily="18" charset="-52"/>
                  <a:cs typeface="Arial"/>
                </a:rPr>
                <a:t> </a:t>
              </a:r>
            </a:p>
            <a:p>
              <a:pPr marL="0" marR="0" lvl="0" indent="0" algn="ctr" defTabSz="800100" rtl="0" eaLnBrk="1" fontAlgn="auto" latinLnBrk="0" hangingPunct="1">
                <a:spcBef>
                  <a:spcPct val="0"/>
                </a:spcBef>
                <a:buClrTx/>
                <a:buSzTx/>
                <a:buFontTx/>
                <a:buNone/>
                <a:tabLst/>
                <a:defRPr/>
              </a:pPr>
              <a:r>
                <a:rPr lang="ru-RU" sz="1600" b="1" dirty="0" smtClean="0">
                  <a:solidFill>
                    <a:prstClr val="black"/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  <a:cs typeface="Arial"/>
                </a:rPr>
                <a:t>Министерство здравоохранения Алтайского края</a:t>
              </a:r>
              <a:endPara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Arial"/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6769431" y="3171687"/>
            <a:ext cx="2264325" cy="1228102"/>
            <a:chOff x="5517" y="0"/>
            <a:chExt cx="3302054" cy="1228102"/>
          </a:xfrm>
          <a:gradFill>
            <a:gsLst>
              <a:gs pos="8000">
                <a:srgbClr val="D9DEEF"/>
              </a:gs>
              <a:gs pos="25000">
                <a:srgbClr val="B7FFE7">
                  <a:alpha val="49804"/>
                </a:srgbClr>
              </a:gs>
              <a:gs pos="31000">
                <a:srgbClr val="A4F5FE">
                  <a:alpha val="67843"/>
                </a:srgbClr>
              </a:gs>
              <a:gs pos="100000">
                <a:srgbClr val="D2E7F2"/>
              </a:gs>
            </a:gsLst>
            <a:lin ang="13500000" scaled="1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35" name="Скругленный прямоугольник 34"/>
            <p:cNvSpPr/>
            <p:nvPr/>
          </p:nvSpPr>
          <p:spPr>
            <a:xfrm>
              <a:off x="5517" y="0"/>
              <a:ext cx="3302054" cy="1228102"/>
            </a:xfrm>
            <a:prstGeom prst="roundRect">
              <a:avLst>
                <a:gd name="adj" fmla="val 10000"/>
              </a:avLst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Скругленный прямоугольник 4"/>
            <p:cNvSpPr/>
            <p:nvPr/>
          </p:nvSpPr>
          <p:spPr>
            <a:xfrm>
              <a:off x="41487" y="35970"/>
              <a:ext cx="3230114" cy="1156162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marR="0" lvl="0" indent="0" algn="ctr" defTabSz="8001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PT Astra Serif" panose="020A0603040505020204" pitchFamily="18" charset="-52"/>
                  <a:ea typeface="PT Astra Serif" panose="020A0603040505020204" pitchFamily="18" charset="-52"/>
                  <a:cs typeface="Arial"/>
                </a:rPr>
                <a:t>Гражданин</a:t>
              </a: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3576043" y="3162020"/>
            <a:ext cx="2374569" cy="1228102"/>
            <a:chOff x="5517" y="0"/>
            <a:chExt cx="3302054" cy="1228102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38" name="Скругленный прямоугольник 37"/>
            <p:cNvSpPr/>
            <p:nvPr/>
          </p:nvSpPr>
          <p:spPr>
            <a:xfrm>
              <a:off x="5517" y="0"/>
              <a:ext cx="3302054" cy="1228102"/>
            </a:xfrm>
            <a:prstGeom prst="roundRect">
              <a:avLst>
                <a:gd name="adj" fmla="val 10000"/>
              </a:avLst>
            </a:prstGeom>
            <a:gradFill flip="none" rotWithShape="1">
              <a:gsLst>
                <a:gs pos="8000">
                  <a:srgbClr val="D9DEEF"/>
                </a:gs>
                <a:gs pos="25000">
                  <a:srgbClr val="B7FFE7">
                    <a:alpha val="49804"/>
                  </a:srgbClr>
                </a:gs>
                <a:gs pos="31000">
                  <a:srgbClr val="A4F5FE">
                    <a:alpha val="67843"/>
                  </a:srgbClr>
                </a:gs>
                <a:gs pos="100000">
                  <a:srgbClr val="D2E7F2"/>
                </a:gs>
              </a:gsLst>
              <a:lin ang="13500000" scaled="1"/>
              <a:tileRect/>
            </a:gra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Скругленный прямоугольник 4"/>
            <p:cNvSpPr/>
            <p:nvPr/>
          </p:nvSpPr>
          <p:spPr>
            <a:xfrm>
              <a:off x="41487" y="35970"/>
              <a:ext cx="3230114" cy="115616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marR="0" lvl="0" indent="0" algn="ctr" defTabSz="8001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PT Astra Serif" panose="020A0603040505020204" pitchFamily="18" charset="-52"/>
                  <a:ea typeface="PT Astra Serif" panose="020A0603040505020204" pitchFamily="18" charset="-52"/>
                  <a:cs typeface="Arial"/>
                </a:rPr>
                <a:t>Компенсирует в 3-х кратном размере среднюю заработную плату в регионе</a:t>
              </a:r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303553" y="4768446"/>
            <a:ext cx="2481046" cy="1364979"/>
            <a:chOff x="130932" y="0"/>
            <a:chExt cx="3308061" cy="1364979"/>
          </a:xfrm>
          <a:gradFill>
            <a:gsLst>
              <a:gs pos="8000">
                <a:srgbClr val="D9DEEF"/>
              </a:gs>
              <a:gs pos="25000">
                <a:srgbClr val="B7FFE7">
                  <a:alpha val="49804"/>
                </a:srgbClr>
              </a:gs>
              <a:gs pos="31000">
                <a:srgbClr val="A4F5FE">
                  <a:alpha val="67843"/>
                </a:srgbClr>
              </a:gs>
              <a:gs pos="100000">
                <a:srgbClr val="D2E7F2"/>
              </a:gs>
            </a:gsLst>
            <a:lin ang="13500000" scaled="1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130932" y="0"/>
              <a:ext cx="3308061" cy="1364979"/>
            </a:xfrm>
            <a:prstGeom prst="roundRect">
              <a:avLst>
                <a:gd name="adj" fmla="val 10000"/>
              </a:avLst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Скругленный прямоугольник 4"/>
            <p:cNvSpPr/>
            <p:nvPr/>
          </p:nvSpPr>
          <p:spPr>
            <a:xfrm>
              <a:off x="170911" y="39979"/>
              <a:ext cx="3228103" cy="1285021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marR="0" lvl="0" indent="0" algn="ctr" defTabSz="8001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T Astra Serif" panose="020A0603040505020204" pitchFamily="18" charset="-52"/>
                  <a:ea typeface="PT Astra Serif" panose="020A0603040505020204" pitchFamily="18" charset="-52"/>
                  <a:cs typeface="Arial"/>
                </a:rPr>
                <a:t>Штрафные санкции на Заказчика или Гражданина, не исполнившего обязательства по договору</a:t>
              </a:r>
            </a:p>
          </p:txBody>
        </p:sp>
      </p:grpSp>
      <p:sp>
        <p:nvSpPr>
          <p:cNvPr id="44" name="Скругленный прямоугольник 43"/>
          <p:cNvSpPr/>
          <p:nvPr/>
        </p:nvSpPr>
        <p:spPr bwMode="auto">
          <a:xfrm>
            <a:off x="3522805" y="4851616"/>
            <a:ext cx="2481046" cy="1364979"/>
          </a:xfrm>
          <a:prstGeom prst="roundRect">
            <a:avLst>
              <a:gd name="adj" fmla="val 10000"/>
            </a:avLst>
          </a:prstGeom>
          <a:gradFill rotWithShape="0">
            <a:gsLst>
              <a:gs pos="5000">
                <a:schemeClr val="accent2">
                  <a:lumMod val="40000"/>
                  <a:lumOff val="60000"/>
                </a:schemeClr>
              </a:gs>
              <a:gs pos="17000">
                <a:srgbClr val="15C5A8"/>
              </a:gs>
              <a:gs pos="45000">
                <a:srgbClr val="C9E2EF"/>
              </a:gs>
            </a:gsLst>
            <a:lin ang="180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PT Astra Serif" panose="020A0603040505020204" pitchFamily="18" charset="-52"/>
              <a:ea typeface="PT Astra Serif" panose="020A0603040505020204" pitchFamily="18" charset="-52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Arial"/>
              </a:rPr>
              <a:t>Штраф в размере расхода бюджета на обучение</a:t>
            </a:r>
          </a:p>
        </p:txBody>
      </p:sp>
      <p:grpSp>
        <p:nvGrpSpPr>
          <p:cNvPr id="46" name="Группа 45"/>
          <p:cNvGrpSpPr/>
          <p:nvPr/>
        </p:nvGrpSpPr>
        <p:grpSpPr>
          <a:xfrm>
            <a:off x="6742057" y="4766463"/>
            <a:ext cx="2235705" cy="1364979"/>
            <a:chOff x="130932" y="0"/>
            <a:chExt cx="3192430" cy="1364979"/>
          </a:xfrm>
          <a:gradFill>
            <a:gsLst>
              <a:gs pos="5000">
                <a:schemeClr val="accent2">
                  <a:lumMod val="40000"/>
                  <a:lumOff val="60000"/>
                </a:schemeClr>
              </a:gs>
              <a:gs pos="17000">
                <a:srgbClr val="15C5A8"/>
              </a:gs>
              <a:gs pos="45000">
                <a:srgbClr val="C9E2EF"/>
              </a:gs>
            </a:gsLst>
            <a:lin ang="180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47" name="Скругленный прямоугольник 46"/>
            <p:cNvSpPr/>
            <p:nvPr/>
          </p:nvSpPr>
          <p:spPr>
            <a:xfrm>
              <a:off x="130932" y="0"/>
              <a:ext cx="3192430" cy="1364979"/>
            </a:xfrm>
            <a:prstGeom prst="roundRect">
              <a:avLst>
                <a:gd name="adj" fmla="val 10000"/>
              </a:avLst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Скругленный прямоугольник 4"/>
            <p:cNvSpPr/>
            <p:nvPr/>
          </p:nvSpPr>
          <p:spPr>
            <a:xfrm>
              <a:off x="284975" y="39979"/>
              <a:ext cx="2963845" cy="1285021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marR="0" lvl="0" indent="0" algn="ctr" defTabSz="8001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PT Astra Serif" panose="020A0603040505020204" pitchFamily="18" charset="-52"/>
                  <a:ea typeface="PT Astra Serif" panose="020A0603040505020204" pitchFamily="18" charset="-52"/>
                  <a:cs typeface="Arial"/>
                </a:rPr>
                <a:t>Образовательные организации</a:t>
              </a:r>
              <a:endPara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Arial"/>
              </a:endParaRPr>
            </a:p>
          </p:txBody>
        </p:sp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908785" y="5094287"/>
            <a:ext cx="457240" cy="713294"/>
          </a:xfrm>
          <a:prstGeom prst="rect">
            <a:avLst/>
          </a:prstGeom>
        </p:spPr>
      </p:pic>
      <p:grpSp>
        <p:nvGrpSpPr>
          <p:cNvPr id="43" name="Группа 42"/>
          <p:cNvGrpSpPr/>
          <p:nvPr/>
        </p:nvGrpSpPr>
        <p:grpSpPr>
          <a:xfrm>
            <a:off x="6181731" y="5013291"/>
            <a:ext cx="455903" cy="711093"/>
            <a:chOff x="7843261" y="258504"/>
            <a:chExt cx="607870" cy="711093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45" name="Стрелка вправо 44"/>
            <p:cNvSpPr/>
            <p:nvPr/>
          </p:nvSpPr>
          <p:spPr>
            <a:xfrm>
              <a:off x="7843261" y="258504"/>
              <a:ext cx="607870" cy="711093"/>
            </a:xfrm>
            <a:prstGeom prst="rightArrow">
              <a:avLst>
                <a:gd name="adj1" fmla="val 60000"/>
                <a:gd name="adj2" fmla="val 50000"/>
              </a:avLst>
            </a:prstGeom>
            <a:sp3d z="-182000" contourW="19050" prstMaterial="metal">
              <a:bevelT w="88900" h="203200"/>
              <a:bevelB w="165100" h="254000"/>
            </a:sp3d>
          </p:spPr>
          <p:style>
            <a:lnRef idx="0">
              <a:schemeClr val="accent5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9" name="Стрелка вправо 4"/>
            <p:cNvSpPr/>
            <p:nvPr/>
          </p:nvSpPr>
          <p:spPr>
            <a:xfrm>
              <a:off x="7843261" y="400723"/>
              <a:ext cx="425509" cy="426655"/>
            </a:xfrm>
            <a:prstGeom prst="rect">
              <a:avLst/>
            </a:prstGeom>
            <a:sp3d z="-182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marR="0" lvl="0" indent="0" algn="ctr" defTabSz="13335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3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20982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96745392" name="Параллелограмм 11"/>
          <p:cNvSpPr/>
          <p:nvPr/>
        </p:nvSpPr>
        <p:spPr bwMode="auto">
          <a:xfrm rot="17987391" flipH="1">
            <a:off x="6203177" y="-903440"/>
            <a:ext cx="3849144" cy="3075619"/>
          </a:xfrm>
          <a:prstGeom prst="parallelogram">
            <a:avLst>
              <a:gd name="adj" fmla="val 61381"/>
            </a:avLst>
          </a:prstGeom>
          <a:gradFill>
            <a:gsLst>
              <a:gs pos="0">
                <a:srgbClr val="677BC1"/>
              </a:gs>
              <a:gs pos="0">
                <a:srgbClr val="01AB72">
                  <a:alpha val="50000"/>
                </a:srgbClr>
              </a:gs>
              <a:gs pos="49000">
                <a:srgbClr val="0197A8">
                  <a:alpha val="68000"/>
                </a:srgbClr>
              </a:gs>
              <a:gs pos="100000">
                <a:srgbClr val="3489B5"/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kern="0" dirty="0">
              <a:gradFill>
                <a:gsLst>
                  <a:gs pos="0">
                    <a:srgbClr val="01AB72"/>
                  </a:gs>
                  <a:gs pos="0">
                    <a:srgbClr val="01AB72"/>
                  </a:gs>
                  <a:gs pos="50000">
                    <a:srgbClr val="01A18F">
                      <a:alpha val="99000"/>
                    </a:srgbClr>
                  </a:gs>
                  <a:gs pos="100000">
                    <a:srgbClr val="328AB4"/>
                  </a:gs>
                </a:gsLst>
                <a:lin ang="5400000" scaled="1"/>
              </a:gradFill>
            </a:endParaRPr>
          </a:p>
        </p:txBody>
      </p:sp>
      <p:sp>
        <p:nvSpPr>
          <p:cNvPr id="928617902" name="Параллелограмм 12"/>
          <p:cNvSpPr/>
          <p:nvPr/>
        </p:nvSpPr>
        <p:spPr bwMode="auto">
          <a:xfrm rot="7154776" flipH="1">
            <a:off x="6267331" y="-40837"/>
            <a:ext cx="935082" cy="777905"/>
          </a:xfrm>
          <a:prstGeom prst="parallelogram">
            <a:avLst>
              <a:gd name="adj" fmla="val 61381"/>
            </a:avLst>
          </a:prstGeom>
          <a:gradFill>
            <a:gsLst>
              <a:gs pos="0">
                <a:srgbClr val="677BC1"/>
              </a:gs>
              <a:gs pos="0">
                <a:srgbClr val="01AB72">
                  <a:alpha val="75000"/>
                </a:srgbClr>
              </a:gs>
              <a:gs pos="49000">
                <a:srgbClr val="0197A8"/>
              </a:gs>
              <a:gs pos="100000">
                <a:srgbClr val="3489B5"/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kern="0" dirty="0">
              <a:gradFill>
                <a:gsLst>
                  <a:gs pos="0">
                    <a:srgbClr val="01AB72"/>
                  </a:gs>
                  <a:gs pos="0">
                    <a:srgbClr val="01AB72"/>
                  </a:gs>
                  <a:gs pos="50000">
                    <a:srgbClr val="01A18F">
                      <a:alpha val="99000"/>
                    </a:srgbClr>
                  </a:gs>
                  <a:gs pos="100000">
                    <a:srgbClr val="328AB4"/>
                  </a:gs>
                </a:gsLst>
                <a:lin ang="5400000" scaled="1"/>
              </a:gradFill>
            </a:endParaRPr>
          </a:p>
        </p:txBody>
      </p:sp>
      <p:graphicFrame>
        <p:nvGraphicFramePr>
          <p:cNvPr id="1556749520" name="Диаграмма 1556749519"/>
          <p:cNvGraphicFramePr>
            <a:graphicFrameLocks/>
          </p:cNvGraphicFramePr>
          <p:nvPr/>
        </p:nvGraphicFramePr>
        <p:xfrm>
          <a:off x="5180235" y="4609615"/>
          <a:ext cx="2087894" cy="1107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917031" y="43944"/>
            <a:ext cx="5738428" cy="1325563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Документы, регулирующие </a:t>
            </a:r>
            <a:b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правовые отношения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647994" y="1497597"/>
            <a:ext cx="7248833" cy="145800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54013" lvl="0"/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Федеральный закон от 29 декабря 2012 г. №273-ФЗ </a:t>
            </a:r>
          </a:p>
          <a:p>
            <a:pPr marL="354013" lvl="0"/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«Об образовании в Российской Федерации»</a:t>
            </a:r>
          </a:p>
          <a:p>
            <a:pPr marL="354013" lvl="0"/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Статья 56. Целевое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обучение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647995" y="3068631"/>
            <a:ext cx="7248833" cy="16447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54013" lvl="0"/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Постановление Правительства РФ от 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27 апреля  2024 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г. № 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555 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354013" lvl="0"/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«О целевом обучении по образовательным программам среднего профессионального и высшего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образования» </a:t>
            </a:r>
          </a:p>
          <a:p>
            <a:pPr marL="354013" lvl="0"/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1221" y="1497597"/>
            <a:ext cx="1356353" cy="1458005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Прямоугольник 10"/>
          <p:cNvSpPr/>
          <p:nvPr/>
        </p:nvSpPr>
        <p:spPr>
          <a:xfrm>
            <a:off x="450138" y="3140968"/>
            <a:ext cx="1128008" cy="1200085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Скругленный прямоугольник 11"/>
          <p:cNvSpPr/>
          <p:nvPr/>
        </p:nvSpPr>
        <p:spPr bwMode="auto">
          <a:xfrm>
            <a:off x="1607574" y="4797152"/>
            <a:ext cx="7248833" cy="165618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54013" lvl="0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Указ 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Губернатора Алтайского края 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от 05.12.2016 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№ 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151 </a:t>
            </a:r>
          </a:p>
          <a:p>
            <a:pPr marL="354013" lvl="0"/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«О внесении изменений в указ Губернатора Алтайского края от 05.12.2016 № 151» (о полномочиях Министерства здравоохранения Алтайского края)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13" name="Picture 4" descr="Picture background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20" y="188640"/>
            <a:ext cx="2880619" cy="1377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74768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312</Words>
  <Application>Microsoft Office PowerPoint</Application>
  <PresentationFormat>Экран (4:3)</PresentationFormat>
  <Paragraphs>51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Профориентационная работа с обучающимиcя образовательных организаций</vt:lpstr>
      <vt:lpstr>Преимущества заключения договора о целевом обучении </vt:lpstr>
      <vt:lpstr>Стороны договора о целевом обучении</vt:lpstr>
      <vt:lpstr>  Ответственность сторон</vt:lpstr>
      <vt:lpstr>Документы, регулирующие  правовые отношения</vt:lpstr>
    </vt:vector>
  </TitlesOfParts>
  <Company>ASB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Стороны договора о целевом обучении</dc:title>
  <dc:creator>Kadr1</dc:creator>
  <cp:lastModifiedBy>User</cp:lastModifiedBy>
  <cp:revision>4</cp:revision>
  <dcterms:created xsi:type="dcterms:W3CDTF">2025-02-17T04:58:38Z</dcterms:created>
  <dcterms:modified xsi:type="dcterms:W3CDTF">2025-02-17T05:36:06Z</dcterms:modified>
</cp:coreProperties>
</file>